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  <p:sldMasterId id="2147483658" r:id="rId2"/>
  </p:sldMasterIdLst>
  <p:notesMasterIdLst>
    <p:notesMasterId r:id="rId13"/>
  </p:notesMasterIdLst>
  <p:handoutMasterIdLst>
    <p:handoutMasterId r:id="rId14"/>
  </p:handout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lvl1pPr marL="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344" autoAdjust="0"/>
    <p:restoredTop sz="93969" autoAdjust="0"/>
  </p:normalViewPr>
  <p:slideViewPr>
    <p:cSldViewPr>
      <p:cViewPr varScale="1">
        <p:scale>
          <a:sx n="86" d="100"/>
          <a:sy n="86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fr-FR" sz="1200"/>
            </a:lvl1pPr>
            <a:extLst/>
          </a:lstStyle>
          <a:p>
            <a:endParaRPr lang="fr-FR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fr-FR" sz="1200"/>
            </a:lvl1pPr>
            <a:extLst/>
          </a:lstStyle>
          <a:p>
            <a:fld id="{54D4857D-62A5-486B-9129-468003D7E020}" type="datetimeFigureOut">
              <a:rPr lang="fr-FR" smtClean="0"/>
              <a:pPr/>
              <a:t>19/11/2018</a:t>
            </a:fld>
            <a:endParaRPr lang="fr-FR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fr-FR" sz="1200"/>
            </a:lvl1pPr>
            <a:extLst/>
          </a:lstStyle>
          <a:p>
            <a:endParaRPr lang="fr-FR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fr-FR" sz="1200"/>
            </a:lvl1pPr>
            <a:extLst/>
          </a:lstStyle>
          <a:p>
            <a:fld id="{2EBE4566-6F3A-4CC1-BD6C-9C510D05F12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53818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fr-FR" sz="1200"/>
            </a:lvl1pPr>
            <a:extLst/>
          </a:lstStyle>
          <a:p>
            <a:endParaRPr lang="fr-FR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fr-FR" sz="1200"/>
            </a:lvl1pPr>
            <a:extLst/>
          </a:lstStyle>
          <a:p>
            <a:fld id="{2D2EF2CE-B28C-4ED4-8FD0-48BB3F48846A}" type="datetimeFigureOut">
              <a:pPr/>
              <a:t>6/30/2006</a:t>
            </a:fld>
            <a:endParaRPr lang="fr-FR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fr-FR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Niveau 2</a:t>
            </a:r>
          </a:p>
          <a:p>
            <a:pPr lvl="2"/>
            <a:r>
              <a:rPr lang="fr-FR"/>
              <a:t>Niveau 3</a:t>
            </a:r>
          </a:p>
          <a:p>
            <a:pPr lvl="3"/>
            <a:r>
              <a:rPr lang="fr-FR"/>
              <a:t>Niveau 4</a:t>
            </a:r>
          </a:p>
          <a:p>
            <a:pPr lvl="4"/>
            <a:r>
              <a:rPr lang="fr-FR"/>
              <a:t>Niveau 5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fr-FR" sz="1200"/>
            </a:lvl1pPr>
            <a:extLst/>
          </a:lstStyle>
          <a:p>
            <a:endParaRPr lang="fr-FR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fr-FR" sz="1200"/>
            </a:lvl1pPr>
            <a:extLst/>
          </a:lstStyle>
          <a:p>
            <a:fld id="{61807874-5299-41B2-A37A-6AA3547857F4}" type="slidenum"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7526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Grp="1"/>
          </p:cNvSpPr>
          <p:nvPr>
            <p:ph type="subTitle" idx="1"/>
          </p:nvPr>
        </p:nvSpPr>
        <p:spPr>
          <a:xfrm>
            <a:off x="457200" y="5396132"/>
            <a:ext cx="8098302" cy="762000"/>
          </a:xfrm>
        </p:spPr>
        <p:txBody>
          <a:bodyPr/>
          <a:lstStyle>
            <a:lvl1pPr marL="0" indent="0" algn="r" eaLnBrk="1" latinLnBrk="0" hangingPunct="1">
              <a:buNone/>
              <a:defRPr kumimoji="0" lang="fr-FR" sz="1400"/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fr-FR" smtClean="0"/>
              <a:t>Modifiez le style des sous-titres du masque</a:t>
            </a:r>
            <a:endParaRPr/>
          </a:p>
        </p:txBody>
      </p:sp>
      <p:grpSp>
        <p:nvGrpSpPr>
          <p:cNvPr id="16" name="Group 23"/>
          <p:cNvGrpSpPr/>
          <p:nvPr/>
        </p:nvGrpSpPr>
        <p:grpSpPr>
          <a:xfrm>
            <a:off x="14990" y="1976657"/>
            <a:ext cx="2042410" cy="533400"/>
            <a:chOff x="0" y="2000250"/>
            <a:chExt cx="3733800" cy="533400"/>
          </a:xfrm>
        </p:grpSpPr>
        <p:sp>
          <p:nvSpPr>
            <p:cNvPr id="30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7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21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8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6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20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13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</p:grpSp>
      <p:grpSp>
        <p:nvGrpSpPr>
          <p:cNvPr id="29" name="Group 35"/>
          <p:cNvGrpSpPr/>
          <p:nvPr/>
        </p:nvGrpSpPr>
        <p:grpSpPr>
          <a:xfrm>
            <a:off x="8584055" y="1976657"/>
            <a:ext cx="552450" cy="542925"/>
            <a:chOff x="8667750" y="2000250"/>
            <a:chExt cx="476250" cy="542925"/>
          </a:xfrm>
        </p:grpSpPr>
        <p:sp>
          <p:nvSpPr>
            <p:cNvPr id="26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22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18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</p:grpSp>
      <p:sp>
        <p:nvSpPr>
          <p:cNvPr id="24" name="Oval 28"/>
          <p:cNvSpPr/>
          <p:nvPr userDrawn="1"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/>
          </a:p>
        </p:txBody>
      </p:sp>
      <p:sp>
        <p:nvSpPr>
          <p:cNvPr id="23" name="Oval 28"/>
          <p:cNvSpPr/>
          <p:nvPr userDrawn="1"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/>
          </a:p>
        </p:txBody>
      </p:sp>
      <p:sp>
        <p:nvSpPr>
          <p:cNvPr id="5" name="Oval 28"/>
          <p:cNvSpPr/>
          <p:nvPr userDrawn="1"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/>
          </a:p>
        </p:txBody>
      </p:sp>
      <p:sp>
        <p:nvSpPr>
          <p:cNvPr id="14" name="Oval 28"/>
          <p:cNvSpPr/>
          <p:nvPr userDrawn="1"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/>
          </a:p>
        </p:txBody>
      </p:sp>
      <p:sp>
        <p:nvSpPr>
          <p:cNvPr id="19" name="Rectangle 3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kumimoji="0" lang="fr-FR" sz="1100"/>
              <a:pPr algn="r"/>
              <a:t>19/11/2018</a:t>
            </a:fld>
            <a:endParaRPr kumimoji="0" lang="fr-FR"/>
          </a:p>
        </p:txBody>
      </p:sp>
      <p:sp>
        <p:nvSpPr>
          <p:cNvPr id="25" name="Rectangle 3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fr-FR" sz="1200"/>
              <a:pPr/>
              <a:t>‹N°›</a:t>
            </a:fld>
            <a:endParaRPr kumimoji="0" lang="fr-FR"/>
          </a:p>
        </p:txBody>
      </p:sp>
      <p:sp>
        <p:nvSpPr>
          <p:cNvPr id="31" name="Rectangle 36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kumimoji="0" lang="fr-FR"/>
          </a:p>
        </p:txBody>
      </p:sp>
      <p:sp>
        <p:nvSpPr>
          <p:cNvPr id="33" name="Rectangle 32"/>
          <p:cNvSpPr>
            <a:spLocks noGrp="1"/>
          </p:cNvSpPr>
          <p:nvPr>
            <p:ph type="title" hasCustomPrompt="1"/>
          </p:nvPr>
        </p:nvSpPr>
        <p:spPr>
          <a:xfrm>
            <a:off x="2057400" y="281352"/>
            <a:ext cx="6509239" cy="3886200"/>
          </a:xfrm>
          <a:scene3d>
            <a:camera prst="orthographicFront"/>
            <a:lightRig rig="threePt" dir="t"/>
          </a:scene3d>
          <a:sp3d/>
        </p:spPr>
        <p:txBody>
          <a:bodyPr vert="horz" anchor="ctr">
            <a:normAutofit/>
          </a:bodyPr>
          <a:lstStyle>
            <a:lvl1pPr algn="ctr" eaLnBrk="1" latinLnBrk="0" hangingPunct="1">
              <a:lnSpc>
                <a:spcPct val="100000"/>
              </a:lnSpc>
              <a:defRPr kumimoji="0" lang="fr-FR" sz="72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kumimoji="0" lang="fr-FR"/>
              <a:t>Afficher le titre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 advTm="5000">
        <p14:glitter pattern="hexagon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kumimoji="0" lang="fr-FR" sz="1100" smtClean="0"/>
              <a:pPr algn="r"/>
              <a:t>19/11/2018</a:t>
            </a:fld>
            <a:endParaRPr kumimoji="0"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kumimoji="0" lang="fr-FR" sz="1200" smtClean="0"/>
              <a:pPr/>
              <a:t>‹N°›</a:t>
            </a:fld>
            <a:endParaRPr kumimoji="0" lang="fr-FR"/>
          </a:p>
        </p:txBody>
      </p:sp>
      <p:sp>
        <p:nvSpPr>
          <p:cNvPr id="9" name="Oval 28"/>
          <p:cNvSpPr/>
          <p:nvPr userDrawn="1"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/>
          </a:p>
        </p:txBody>
      </p:sp>
      <p:sp>
        <p:nvSpPr>
          <p:cNvPr id="10" name="Oval 28"/>
          <p:cNvSpPr/>
          <p:nvPr userDrawn="1"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/>
          </a:p>
        </p:txBody>
      </p:sp>
      <p:sp>
        <p:nvSpPr>
          <p:cNvPr id="11" name="Oval 28"/>
          <p:cNvSpPr/>
          <p:nvPr userDrawn="1"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/>
          </a:p>
        </p:txBody>
      </p:sp>
      <p:sp>
        <p:nvSpPr>
          <p:cNvPr id="12" name="Oval 28"/>
          <p:cNvSpPr/>
          <p:nvPr userDrawn="1"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 advTm="5000">
        <p14:glitter pattern="hexagon"/>
      </p:transition>
    </mc:Choice>
    <mc:Fallback xmlns="">
      <p:transition spd="slow" advClick="0" advTm="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kumimoji="0" lang="fr-FR" sz="1100" smtClean="0"/>
              <a:pPr algn="r"/>
              <a:t>19/11/2018</a:t>
            </a:fld>
            <a:endParaRPr kumimoji="0"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kumimoji="0" lang="fr-FR" sz="1200" smtClean="0"/>
              <a:pPr/>
              <a:t>‹N°›</a:t>
            </a:fld>
            <a:endParaRPr kumimoji="0"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 advTm="5000">
        <p14:glitter pattern="hexagon"/>
      </p:transition>
    </mc:Choice>
    <mc:Fallback xmlns="">
      <p:transition spd="slow" advClick="0" advTm="5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kumimoji="0" lang="fr-FR" sz="1100" smtClean="0"/>
              <a:pPr algn="r"/>
              <a:t>19/11/2018</a:t>
            </a:fld>
            <a:endParaRPr kumimoji="0" lang="fr-FR" sz="105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 sz="12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kumimoji="0" lang="fr-FR" sz="1200" smtClean="0"/>
              <a:pPr/>
              <a:t>‹N°›</a:t>
            </a:fld>
            <a:endParaRPr kumimoji="0" lang="fr-FR" sz="12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 advTm="5000">
        <p14:glitter pattern="hexagon"/>
      </p:transition>
    </mc:Choice>
    <mc:Fallback xmlns="">
      <p:transition spd="slow" advClick="0" advTm="5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kumimoji="0" lang="fr-FR" sz="1100" smtClean="0"/>
              <a:pPr algn="r"/>
              <a:t>19/11/2018</a:t>
            </a:fld>
            <a:endParaRPr kumimoji="0" lang="fr-FR" sz="105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kumimoji="0" lang="fr-FR" sz="1200" smtClean="0"/>
              <a:pPr/>
              <a:t>‹N°›</a:t>
            </a:fld>
            <a:endParaRPr kumimoji="0" lang="fr-FR" sz="120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 advTm="5000">
        <p14:glitter pattern="hexagon"/>
      </p:transition>
    </mc:Choice>
    <mc:Fallback xmlns="">
      <p:transition spd="slow" advClick="0" advTm="5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kumimoji="0" lang="fr-FR" sz="1100" smtClean="0"/>
              <a:pPr algn="r"/>
              <a:t>19/11/2018</a:t>
            </a:fld>
            <a:endParaRPr kumimoji="0" lang="fr-FR" sz="105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 sz="120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kumimoji="0" lang="fr-FR" sz="1200" smtClean="0"/>
              <a:pPr/>
              <a:t>‹N°›</a:t>
            </a:fld>
            <a:endParaRPr kumimoji="0" lang="fr-FR" sz="12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 advTm="5000">
        <p14:glitter pattern="hexagon"/>
      </p:transition>
    </mc:Choice>
    <mc:Fallback xmlns="">
      <p:transition spd="slow" advClick="0" advTm="5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kumimoji="0" lang="fr-FR" sz="1100" smtClean="0"/>
              <a:pPr algn="r"/>
              <a:t>19/11/2018</a:t>
            </a:fld>
            <a:endParaRPr kumimoji="0" lang="fr-FR" sz="105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 sz="12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kumimoji="0" lang="fr-FR" sz="1200" smtClean="0"/>
              <a:pPr/>
              <a:t>‹N°›</a:t>
            </a:fld>
            <a:endParaRPr kumimoji="0" lang="fr-FR" sz="12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 advTm="5000">
        <p14:glitter pattern="hexagon"/>
      </p:transition>
    </mc:Choice>
    <mc:Fallback xmlns="">
      <p:transition spd="slow" advClick="0" advTm="5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kumimoji="0" lang="fr-FR" sz="1100" smtClean="0"/>
              <a:pPr algn="r"/>
              <a:t>19/11/2018</a:t>
            </a:fld>
            <a:endParaRPr kumimoji="0" lang="fr-FR" sz="105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 sz="12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kumimoji="0" lang="fr-FR" sz="1200" smtClean="0"/>
              <a:pPr/>
              <a:t>‹N°›</a:t>
            </a:fld>
            <a:endParaRPr kumimoji="0" lang="fr-FR" sz="12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 advTm="5000">
        <p14:glitter pattern="hexagon"/>
      </p:transition>
    </mc:Choice>
    <mc:Fallback xmlns="">
      <p:transition spd="slow" advClick="0" advTm="5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kumimoji="0" lang="fr-FR" sz="1100" smtClean="0"/>
              <a:pPr algn="r"/>
              <a:t>19/11/2018</a:t>
            </a:fld>
            <a:endParaRPr kumimoji="0" lang="fr-FR" sz="105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kumimoji="0" lang="fr-FR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9B2101-2E9F-420A-91A3-890890D84497}" type="slidenum">
              <a:rPr kumimoji="0" lang="fr-FR" sz="1200" smtClean="0"/>
              <a:pPr/>
              <a:t>‹N°›</a:t>
            </a:fld>
            <a:endParaRPr kumimoji="0" lang="fr-FR" sz="12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 advTm="5000">
        <p14:glitter pattern="hexagon"/>
      </p:transition>
    </mc:Choice>
    <mc:Fallback xmlns="">
      <p:transition spd="slow" advClick="0" advTm="5000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kumimoji="0" lang="fr-FR" sz="1100" smtClean="0"/>
              <a:pPr algn="r"/>
              <a:t>19/11/2018</a:t>
            </a:fld>
            <a:endParaRPr kumimoji="0" lang="fr-FR" sz="105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kumimoji="0" lang="fr-FR" sz="1200" smtClean="0"/>
              <a:pPr/>
              <a:t>‹N°›</a:t>
            </a:fld>
            <a:endParaRPr kumimoji="0" lang="fr-FR" sz="12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 advTm="5000">
        <p14:glitter pattern="hexagon"/>
      </p:transition>
    </mc:Choice>
    <mc:Fallback xmlns="">
      <p:transition spd="slow" advClick="0" advTm="5000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kumimoji="0" lang="fr-FR" sz="1100" smtClean="0"/>
              <a:pPr algn="r"/>
              <a:t>19/11/2018</a:t>
            </a:fld>
            <a:endParaRPr kumimoji="0" lang="fr-FR" sz="105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 sz="12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kumimoji="0" lang="fr-FR" sz="1200" smtClean="0"/>
              <a:pPr/>
              <a:t>‹N°›</a:t>
            </a:fld>
            <a:endParaRPr kumimoji="0" lang="fr-FR" sz="12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 advTm="5000">
        <p14:glitter pattern="hexagon"/>
      </p:transition>
    </mc:Choice>
    <mc:Fallback xmlns="">
      <p:transition spd="slow" advClick="0" advTm="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2" name="Rectangle 1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kumimoji="0" lang="fr-FR" sz="1100"/>
              <a:pPr algn="r"/>
              <a:t>19/11/2018</a:t>
            </a:fld>
            <a:endParaRPr kumimoji="0" lang="fr-FR"/>
          </a:p>
        </p:txBody>
      </p:sp>
      <p:sp>
        <p:nvSpPr>
          <p:cNvPr id="27" name="Rectangle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fr-FR" sz="1200"/>
              <a:pPr/>
              <a:t>‹N°›</a:t>
            </a:fld>
            <a:endParaRPr kumimoji="0" lang="fr-FR"/>
          </a:p>
        </p:txBody>
      </p:sp>
      <p:sp>
        <p:nvSpPr>
          <p:cNvPr id="4" name="Rectangle 1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kumimoji="0" lang="fr-FR"/>
          </a:p>
        </p:txBody>
      </p:sp>
      <p:sp>
        <p:nvSpPr>
          <p:cNvPr id="28" name="Rectangle 14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extLst/>
          </a:lstStyle>
          <a:p>
            <a:pPr eaLnBrk="1" latinLnBrk="0" hangingPunct="1"/>
            <a:r>
              <a:rPr lang="fr-FR" smtClean="0"/>
              <a:t>Modifiez le style du titre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 advTm="5000">
        <p14:glitter pattern="hexagon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kumimoji="0" lang="fr-FR" sz="1100" smtClean="0"/>
              <a:pPr algn="r"/>
              <a:t>19/11/2018</a:t>
            </a:fld>
            <a:endParaRPr kumimoji="0" lang="fr-FR" sz="105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 sz="12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kumimoji="0" lang="fr-FR" sz="1200" smtClean="0"/>
              <a:pPr/>
              <a:t>‹N°›</a:t>
            </a:fld>
            <a:endParaRPr kumimoji="0" lang="fr-FR" sz="12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 advTm="5000">
        <p14:glitter pattern="hexagon"/>
      </p:transition>
    </mc:Choice>
    <mc:Fallback xmlns="">
      <p:transition spd="slow" advClick="0" advTm="5000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kumimoji="0" lang="fr-FR" sz="1100"/>
              <a:pPr algn="r"/>
              <a:t>19/11/2018</a:t>
            </a:fld>
            <a:endParaRPr kumimoji="0" lang="fr-FR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extLst/>
          </a:lstStyle>
          <a:p>
            <a:endParaRPr kumimoji="0" lang="fr-FR"/>
          </a:p>
        </p:txBody>
      </p:sp>
      <p:sp>
        <p:nvSpPr>
          <p:cNvPr id="12" name="Rectangl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fr-FR" sz="1200"/>
              <a:pPr/>
              <a:t>‹N°›</a:t>
            </a:fld>
            <a:endParaRPr kumimoji="0" lang="fr-FR"/>
          </a:p>
        </p:txBody>
      </p:sp>
      <p:sp>
        <p:nvSpPr>
          <p:cNvPr id="27" name="Rectangle 6"/>
          <p:cNvSpPr>
            <a:spLocks noGrp="1"/>
          </p:cNvSpPr>
          <p:nvPr>
            <p:ph type="title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>
            <a:normAutofit/>
          </a:bodyPr>
          <a:lstStyle>
            <a:lvl1pPr eaLnBrk="1" latinLnBrk="0" hangingPunct="1">
              <a:defRPr kumimoji="0" lang="fr-FR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rebuchet MS"/>
                <a:ea typeface="+mj-ea"/>
                <a:cs typeface="+mj-cs"/>
              </a:defRPr>
            </a:lvl1pPr>
            <a:extLst/>
          </a:lstStyle>
          <a:p>
            <a:r>
              <a:rPr kumimoji="0" lang="fr-FR"/>
              <a:t>Cliquez pour ajouter un titre de section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 advTm="5000">
        <p14:glitter pattern="hexagon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estion/réponse simp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fr-FR"/>
            </a:lvl1pPr>
            <a:extLst/>
          </a:lstStyle>
          <a:p>
            <a:fld id="{1BEBB2CB-903D-46EF-8227-E770ED8FF514}" type="datetimeFigureOut">
              <a:pPr/>
              <a:t>6/30/2006</a:t>
            </a:fld>
            <a:endParaRPr kumimoji="0" lang="fr-FR"/>
          </a:p>
        </p:txBody>
      </p:sp>
      <p:sp>
        <p:nvSpPr>
          <p:cNvPr id="2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fr-FR"/>
          </a:p>
        </p:txBody>
      </p:sp>
      <p:sp>
        <p:nvSpPr>
          <p:cNvPr id="31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pPr/>
              <a:t>‹N°›</a:t>
            </a:fld>
            <a:endParaRPr kumimoji="0" lang="fr-FR"/>
          </a:p>
        </p:txBody>
      </p:sp>
      <p:sp>
        <p:nvSpPr>
          <p:cNvPr id="4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fr-FR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fr-FR"/>
              <a:t>Cliquez pour ajouter une question</a:t>
            </a:r>
          </a:p>
        </p:txBody>
      </p:sp>
      <p:sp>
        <p:nvSpPr>
          <p:cNvPr id="13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0" lang="fr-FR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0" lang="fr-FR"/>
              <a:t>Cliquez pour ajouter une réponse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 advTm="5000">
        <p14:glitter pattern="hexagon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kumimoji="0" lang="fr-FR" sz="1100"/>
              <a:pPr algn="r"/>
              <a:t>19/11/2018</a:t>
            </a:fld>
            <a:endParaRPr kumimoji="0" lang="fr-FR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extLst/>
          </a:lstStyle>
          <a:p>
            <a:endParaRPr kumimoji="0" lang="fr-FR"/>
          </a:p>
        </p:txBody>
      </p:sp>
      <p:sp>
        <p:nvSpPr>
          <p:cNvPr id="12" name="Rectangl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fr-FR" sz="1200"/>
              <a:pPr/>
              <a:t>‹N°›</a:t>
            </a:fld>
            <a:endParaRPr kumimoji="0" lang="fr-FR"/>
          </a:p>
        </p:txBody>
      </p:sp>
      <p:sp>
        <p:nvSpPr>
          <p:cNvPr id="27" name="Rectangle 6"/>
          <p:cNvSpPr>
            <a:spLocks noGrp="1"/>
          </p:cNvSpPr>
          <p:nvPr>
            <p:ph type="title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>
            <a:normAutofit/>
          </a:bodyPr>
          <a:lstStyle>
            <a:lvl1pPr eaLnBrk="1" latinLnBrk="0" hangingPunct="1">
              <a:defRPr kumimoji="0" lang="fr-FR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rebuchet MS"/>
                <a:ea typeface="+mj-ea"/>
                <a:cs typeface="+mj-cs"/>
              </a:defRPr>
            </a:lvl1pPr>
            <a:extLst/>
          </a:lstStyle>
          <a:p>
            <a:r>
              <a:rPr kumimoji="0" lang="fr-FR"/>
              <a:t>Cliquez pour ajouter un titre de section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 advTm="5000">
        <p14:glitter pattern="hexagon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/réponse simp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fr-FR"/>
            </a:lvl1pPr>
            <a:extLst/>
          </a:lstStyle>
          <a:p>
            <a:fld id="{1BEBB2CB-903D-46EF-8227-E770ED8FF514}" type="datetimeFigureOut">
              <a:pPr/>
              <a:t>6/30/2006</a:t>
            </a:fld>
            <a:endParaRPr kumimoji="0" lang="fr-FR"/>
          </a:p>
        </p:txBody>
      </p:sp>
      <p:sp>
        <p:nvSpPr>
          <p:cNvPr id="2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fr-FR"/>
          </a:p>
        </p:txBody>
      </p:sp>
      <p:sp>
        <p:nvSpPr>
          <p:cNvPr id="31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pPr/>
              <a:t>‹N°›</a:t>
            </a:fld>
            <a:endParaRPr kumimoji="0" lang="fr-FR"/>
          </a:p>
        </p:txBody>
      </p:sp>
      <p:sp>
        <p:nvSpPr>
          <p:cNvPr id="4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fr-FR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fr-FR"/>
              <a:t>Cliquez pour ajouter une question</a:t>
            </a:r>
          </a:p>
        </p:txBody>
      </p:sp>
      <p:sp>
        <p:nvSpPr>
          <p:cNvPr id="13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0" lang="fr-FR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0" lang="fr-FR"/>
              <a:t>Cliquez pour ajouter une réponse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 advTm="5000">
        <p14:glitter pattern="hexagon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/réponse détaillé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fr-FR"/>
            </a:lvl1pPr>
            <a:extLst/>
          </a:lstStyle>
          <a:p>
            <a:fld id="{1BEBB2CB-903D-46EF-8227-E770ED8FF514}" type="datetimeFigureOut">
              <a:pPr/>
              <a:t>6/30/2006</a:t>
            </a:fld>
            <a:endParaRPr kumimoji="0" lang="fr-FR"/>
          </a:p>
        </p:txBody>
      </p:sp>
      <p:sp>
        <p:nvSpPr>
          <p:cNvPr id="28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fr-FR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pPr/>
              <a:t>‹N°›</a:t>
            </a:fld>
            <a:endParaRPr kumimoji="0" lang="fr-FR"/>
          </a:p>
        </p:txBody>
      </p:sp>
      <p:sp>
        <p:nvSpPr>
          <p:cNvPr id="31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fr-FR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fr-FR"/>
              <a:t>Cliquez pour ajouter une question</a:t>
            </a:r>
          </a:p>
        </p:txBody>
      </p:sp>
      <p:sp>
        <p:nvSpPr>
          <p:cNvPr id="25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0" lang="fr-FR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0" lang="fr-FR"/>
              <a:t>Cliquez pour ajouter une réponse</a:t>
            </a:r>
          </a:p>
        </p:txBody>
      </p:sp>
      <p:sp>
        <p:nvSpPr>
          <p:cNvPr id="22" name="Rectangle 9"/>
          <p:cNvSpPr>
            <a:spLocks noGrp="1"/>
          </p:cNvSpPr>
          <p:nvPr>
            <p:ph type="body" sz="quarter" idx="15" hasCustomPrompt="1"/>
          </p:nvPr>
        </p:nvSpPr>
        <p:spPr>
          <a:xfrm>
            <a:off x="1828800" y="3124200"/>
            <a:ext cx="5105400" cy="1981200"/>
          </a:xfrm>
        </p:spPr>
        <p:txBody>
          <a:bodyPr vert="horz"/>
          <a:lstStyle>
            <a:lvl1pPr algn="ctr" eaLnBrk="1" latinLnBrk="0" hangingPunct="1">
              <a:buFontTx/>
              <a:buNone/>
              <a:defRPr kumimoji="0" lang="fr-FR" i="1" baseline="0"/>
            </a:lvl1pPr>
            <a:extLst/>
          </a:lstStyle>
          <a:p>
            <a:pPr lvl="0"/>
            <a:r>
              <a:rPr kumimoji="0" lang="fr-FR"/>
              <a:t>Cliquez pour ajouter des détails à la réponse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 advTm="5000">
        <p14:glitter pattern="hexagon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5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 vrai ou faux (réponse : Vra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fr-FR"/>
            </a:lvl1pPr>
            <a:extLst/>
          </a:lstStyle>
          <a:p>
            <a:fld id="{1BEBB2CB-903D-46EF-8227-E770ED8FF514}" type="datetimeFigureOut">
              <a:pPr/>
              <a:t>6/30/2006</a:t>
            </a:fld>
            <a:endParaRPr kumimoji="0" lang="fr-FR"/>
          </a:p>
        </p:txBody>
      </p:sp>
      <p:sp>
        <p:nvSpPr>
          <p:cNvPr id="11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fr-FR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pPr/>
              <a:t>‹N°›</a:t>
            </a:fld>
            <a:endParaRPr kumimoji="0" lang="fr-FR"/>
          </a:p>
        </p:txBody>
      </p:sp>
      <p:sp>
        <p:nvSpPr>
          <p:cNvPr id="27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fr-FR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fr-FR"/>
              <a:t>Cliquez pour ajouter une question</a:t>
            </a:r>
          </a:p>
        </p:txBody>
      </p:sp>
      <p:sp>
        <p:nvSpPr>
          <p:cNvPr id="8" name="Answer Base"/>
          <p:cNvSpPr txBox="1"/>
          <p:nvPr userDrawn="1"/>
        </p:nvSpPr>
        <p:spPr>
          <a:xfrm>
            <a:off x="182880" y="1676400"/>
            <a:ext cx="8321040" cy="1828800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latinLnBrk="0">
              <a:spcBef>
                <a:spcPct val="20000"/>
              </a:spcBef>
              <a:buNone/>
            </a:pPr>
            <a:r>
              <a:rPr kumimoji="0" lang="fr-FR" sz="7200">
                <a:solidFill>
                  <a:schemeClr val="tx1">
                    <a:alpha val="40000"/>
                  </a:schemeClr>
                </a:solidFill>
              </a:rPr>
              <a:t>VRAI</a:t>
            </a:r>
            <a:r>
              <a:rPr kumimoji="0" lang="fr-FR" sz="7200" baseline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kumimoji="0" lang="fr-FR" sz="7200">
                <a:solidFill>
                  <a:schemeClr val="tx1">
                    <a:alpha val="40000"/>
                  </a:schemeClr>
                </a:solidFill>
              </a:rPr>
              <a:t>ou FAUX ?</a:t>
            </a:r>
          </a:p>
        </p:txBody>
      </p:sp>
      <p:sp>
        <p:nvSpPr>
          <p:cNvPr id="7" name="Answer"/>
          <p:cNvSpPr/>
          <p:nvPr userDrawn="1"/>
        </p:nvSpPr>
        <p:spPr>
          <a:xfrm>
            <a:off x="182880" y="1676400"/>
            <a:ext cx="832104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indent="0" algn="ctr" latinLnBrk="0">
              <a:spcBef>
                <a:spcPct val="20000"/>
              </a:spcBef>
              <a:buNone/>
            </a:pPr>
            <a:r>
              <a:rPr kumimoji="0" lang="fr-FR" sz="720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VRAI </a:t>
            </a:r>
            <a:r>
              <a:rPr kumimoji="0" lang="fr-FR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ou FAUX ?</a:t>
            </a:r>
            <a:endParaRPr kumimoji="0"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 advTm="5000">
        <p14:glitter pattern="hexagon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 vrai ou faux (réponse : Faux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fr-FR"/>
            </a:lvl1pPr>
            <a:extLst/>
          </a:lstStyle>
          <a:p>
            <a:fld id="{1BEBB2CB-903D-46EF-8227-E770ED8FF514}" type="datetimeFigureOut">
              <a:pPr/>
              <a:t>6/30/2006</a:t>
            </a:fld>
            <a:endParaRPr kumimoji="0" lang="fr-FR"/>
          </a:p>
        </p:txBody>
      </p:sp>
      <p:sp>
        <p:nvSpPr>
          <p:cNvPr id="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fr-FR"/>
          </a:p>
        </p:txBody>
      </p:sp>
      <p:sp>
        <p:nvSpPr>
          <p:cNvPr id="28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pPr/>
              <a:t>‹N°›</a:t>
            </a:fld>
            <a:endParaRPr kumimoji="0" lang="fr-FR"/>
          </a:p>
        </p:txBody>
      </p:sp>
      <p:sp>
        <p:nvSpPr>
          <p:cNvPr id="6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fr-FR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fr-FR"/>
              <a:t>Cliquez pour ajouter une question</a:t>
            </a:r>
          </a:p>
        </p:txBody>
      </p:sp>
      <p:sp>
        <p:nvSpPr>
          <p:cNvPr id="29" name="Answer Base"/>
          <p:cNvSpPr txBox="1"/>
          <p:nvPr userDrawn="1"/>
        </p:nvSpPr>
        <p:spPr>
          <a:xfrm>
            <a:off x="228600" y="1600200"/>
            <a:ext cx="8229600" cy="1293926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latinLnBrk="0">
              <a:spcBef>
                <a:spcPct val="20000"/>
              </a:spcBef>
              <a:buNone/>
            </a:pPr>
            <a:r>
              <a:rPr kumimoji="0" lang="fr-FR" sz="7200">
                <a:solidFill>
                  <a:schemeClr val="tx1">
                    <a:alpha val="40000"/>
                  </a:schemeClr>
                </a:solidFill>
              </a:rPr>
              <a:t>VRAI</a:t>
            </a:r>
            <a:r>
              <a:rPr kumimoji="0" lang="fr-FR" sz="7200" baseline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kumimoji="0" lang="fr-FR" sz="7200">
                <a:solidFill>
                  <a:schemeClr val="tx1">
                    <a:alpha val="40000"/>
                  </a:schemeClr>
                </a:solidFill>
              </a:rPr>
              <a:t>ou FAUX ?</a:t>
            </a:r>
          </a:p>
        </p:txBody>
      </p:sp>
      <p:sp>
        <p:nvSpPr>
          <p:cNvPr id="7" name="Answer"/>
          <p:cNvSpPr/>
          <p:nvPr userDrawn="1"/>
        </p:nvSpPr>
        <p:spPr>
          <a:xfrm>
            <a:off x="228600" y="16002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algn="ctr"/>
            <a:r>
              <a:rPr kumimoji="0" lang="fr-FR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VRAI ou </a:t>
            </a:r>
            <a:r>
              <a:rPr kumimoji="0" lang="fr-FR" sz="720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FAUX</a:t>
            </a:r>
            <a:r>
              <a:rPr kumimoji="0" lang="fr-FR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 ?</a:t>
            </a:r>
            <a:endParaRPr kumimoji="0"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 advTm="5000">
        <p14:glitter pattern="hexagon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7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hoix multi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>
          <a:xfrm>
            <a:off x="685800" y="228600"/>
            <a:ext cx="7696200" cy="1371600"/>
          </a:xfrm>
        </p:spPr>
        <p:txBody>
          <a:bodyPr vert="horz"/>
          <a:lstStyle>
            <a:lvl1pPr algn="l" eaLnBrk="1" latinLnBrk="0" hangingPunct="1">
              <a:defRPr kumimoji="0" lang="fr-FR" i="1" baseline="0"/>
            </a:lvl1pPr>
            <a:extLst/>
          </a:lstStyle>
          <a:p>
            <a:r>
              <a:rPr kumimoji="0" lang="fr-FR"/>
              <a:t>Cliquez pour ajouter une question</a:t>
            </a:r>
          </a:p>
        </p:txBody>
      </p:sp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fr-FR"/>
            </a:lvl1pPr>
            <a:extLst/>
          </a:lstStyle>
          <a:p>
            <a:fld id="{1BEBB2CB-903D-46EF-8227-E770ED8FF514}" type="datetimeFigureOut">
              <a:pPr/>
              <a:t>6/30/2006</a:t>
            </a:fld>
            <a:endParaRPr kumimoji="0" lang="fr-FR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fr-FR"/>
          </a:p>
        </p:txBody>
      </p:sp>
      <p:sp>
        <p:nvSpPr>
          <p:cNvPr id="9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pPr/>
              <a:t>‹N°›</a:t>
            </a:fld>
            <a:endParaRPr kumimoji="0" lang="fr-FR"/>
          </a:p>
        </p:txBody>
      </p:sp>
      <p:sp>
        <p:nvSpPr>
          <p:cNvPr id="10" name="Rectangle 10"/>
          <p:cNvSpPr txBox="1"/>
          <p:nvPr userDrawn="1"/>
        </p:nvSpPr>
        <p:spPr>
          <a:xfrm>
            <a:off x="457200" y="20574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kumimoji="0" lang="fr-FR" sz="2000" b="1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A.</a:t>
            </a:r>
          </a:p>
        </p:txBody>
      </p:sp>
      <p:sp>
        <p:nvSpPr>
          <p:cNvPr id="15" name="Rectangle 13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4800600"/>
            <a:ext cx="7086600" cy="457200"/>
          </a:xfrm>
        </p:spPr>
        <p:txBody>
          <a:bodyPr rtlCol="0" anchor="ctr"/>
          <a:lstStyle>
            <a:lvl1pPr marL="0" indent="0" eaLnBrk="1" latinLnBrk="0" hangingPunct="1">
              <a:buFontTx/>
              <a:buNone/>
              <a:defRPr kumimoji="0" lang="fr-FR" i="0" baseline="0"/>
            </a:lvl1pPr>
            <a:extLst/>
          </a:lstStyle>
          <a:p>
            <a:pPr lvl="0"/>
            <a:r>
              <a:rPr kumimoji="0" lang="fr-FR"/>
              <a:t>Cliquez pour ajouter une réponse incorrecte</a:t>
            </a:r>
          </a:p>
        </p:txBody>
      </p:sp>
      <p:sp>
        <p:nvSpPr>
          <p:cNvPr id="16" name="Rectangle 13"/>
          <p:cNvSpPr>
            <a:spLocks noGrp="1"/>
          </p:cNvSpPr>
          <p:nvPr>
            <p:ph type="body" sz="quarter" idx="18" hasCustomPrompt="1"/>
          </p:nvPr>
        </p:nvSpPr>
        <p:spPr>
          <a:xfrm>
            <a:off x="1143000" y="4114800"/>
            <a:ext cx="7086600" cy="457200"/>
          </a:xfrm>
        </p:spPr>
        <p:txBody>
          <a:bodyPr rtlCol="0" anchor="ctr"/>
          <a:lstStyle>
            <a:lvl1pPr marL="0" indent="0" eaLnBrk="1" latinLnBrk="0" hangingPunct="1">
              <a:buFontTx/>
              <a:buNone/>
              <a:defRPr kumimoji="0" lang="fr-FR" i="0" baseline="0"/>
            </a:lvl1pPr>
            <a:extLst/>
          </a:lstStyle>
          <a:p>
            <a:pPr lvl="0"/>
            <a:r>
              <a:rPr kumimoji="0" lang="fr-FR"/>
              <a:t>Cliquez pour ajouter une réponse incorrecte</a:t>
            </a:r>
          </a:p>
        </p:txBody>
      </p:sp>
      <p:sp>
        <p:nvSpPr>
          <p:cNvPr id="17" name="Rectangle 13"/>
          <p:cNvSpPr>
            <a:spLocks noGrp="1"/>
          </p:cNvSpPr>
          <p:nvPr>
            <p:ph type="body" sz="quarter" idx="19" hasCustomPrompt="1"/>
          </p:nvPr>
        </p:nvSpPr>
        <p:spPr>
          <a:xfrm>
            <a:off x="1143000" y="3429000"/>
            <a:ext cx="7086600" cy="457200"/>
          </a:xfrm>
        </p:spPr>
        <p:txBody>
          <a:bodyPr rtlCol="0" anchor="ctr"/>
          <a:lstStyle>
            <a:lvl1pPr marL="0" indent="0" eaLnBrk="1" latinLnBrk="0" hangingPunct="1">
              <a:buFontTx/>
              <a:buNone/>
              <a:defRPr kumimoji="0" lang="fr-FR" i="0" baseline="0"/>
            </a:lvl1pPr>
            <a:extLst/>
          </a:lstStyle>
          <a:p>
            <a:pPr lvl="0"/>
            <a:r>
              <a:rPr kumimoji="0" lang="fr-FR"/>
              <a:t>Cliquez pour ajouter une réponse incorrecte</a:t>
            </a:r>
          </a:p>
        </p:txBody>
      </p:sp>
      <p:sp>
        <p:nvSpPr>
          <p:cNvPr id="18" name="Rectangle 13"/>
          <p:cNvSpPr>
            <a:spLocks noGrp="1"/>
          </p:cNvSpPr>
          <p:nvPr>
            <p:ph type="body" sz="quarter" idx="20" hasCustomPrompt="1"/>
          </p:nvPr>
        </p:nvSpPr>
        <p:spPr>
          <a:xfrm>
            <a:off x="1143000" y="2743200"/>
            <a:ext cx="7086600" cy="457200"/>
          </a:xfrm>
        </p:spPr>
        <p:txBody>
          <a:bodyPr rtlCol="0" anchor="ctr"/>
          <a:lstStyle>
            <a:lvl1pPr marL="0" indent="0" eaLnBrk="1" latinLnBrk="0" hangingPunct="1">
              <a:buFontTx/>
              <a:buNone/>
              <a:defRPr kumimoji="0" lang="fr-FR" i="0" baseline="0"/>
            </a:lvl1pPr>
            <a:extLst/>
          </a:lstStyle>
          <a:p>
            <a:pPr lvl="0"/>
            <a:r>
              <a:rPr kumimoji="0" lang="fr-FR"/>
              <a:t>Cliquez pour ajouter une réponse incorrecte</a:t>
            </a:r>
          </a:p>
        </p:txBody>
      </p:sp>
      <p:sp>
        <p:nvSpPr>
          <p:cNvPr id="19" name="Rectangle 13"/>
          <p:cNvSpPr>
            <a:spLocks noGrp="1"/>
          </p:cNvSpPr>
          <p:nvPr>
            <p:ph type="body" sz="quarter" idx="21" hasCustomPrompt="1"/>
          </p:nvPr>
        </p:nvSpPr>
        <p:spPr>
          <a:xfrm>
            <a:off x="1143000" y="2057400"/>
            <a:ext cx="7086600" cy="457200"/>
          </a:xfrm>
        </p:spPr>
        <p:txBody>
          <a:bodyPr rtlCol="0" anchor="ctr"/>
          <a:lstStyle>
            <a:lvl1pPr marL="0" indent="0" eaLnBrk="1" latinLnBrk="0" hangingPunct="1">
              <a:buFontTx/>
              <a:buNone/>
              <a:defRPr kumimoji="0" lang="fr-FR" i="0" baseline="0"/>
            </a:lvl1pPr>
            <a:extLst/>
          </a:lstStyle>
          <a:p>
            <a:pPr lvl="0"/>
            <a:r>
              <a:rPr kumimoji="0" lang="fr-FR"/>
              <a:t>Cliquez pour ajouter une réponse correcte (puis réorganisez les choix)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457200" y="2707957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kumimoji="0" lang="fr-FR" sz="2000" b="1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B.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457200" y="34290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kumimoji="0" lang="fr-FR" sz="2000" b="1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C.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457200" y="41148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kumimoji="0" lang="fr-FR" sz="2000" b="1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D.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457200" y="48006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kumimoji="0" lang="fr-FR" sz="2000" b="1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E.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 advTm="5000">
        <p14:glitter pattern="hexagon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>
        <p:tmplLst>
          <p:tmpl lvl="1">
            <p:tnLst>
              <p:par>
                <p:cTn presetID="10" presetClass="exit" presetSubtype="0" fill="hold" nodeType="after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5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10" presetClass="exit" presetSubtype="0" fill="hold" nodeType="after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6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0" presetClass="exit" presetSubtype="0" fill="hold" nodeType="after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7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0" presetClass="exit" presetSubtype="0" fill="hold" nodeType="click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8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rrespondance des élém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fr-FR"/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fr-FR"/>
            </a:lvl1pPr>
            <a:lvl2pPr eaLnBrk="1" latinLnBrk="0" hangingPunct="1">
              <a:buFontTx/>
              <a:buChar char="•"/>
              <a:defRPr kumimoji="0" lang="fr-FR"/>
            </a:lvl2pPr>
            <a:lvl3pPr eaLnBrk="1" latinLnBrk="0" hangingPunct="1">
              <a:buFontTx/>
              <a:buChar char="•"/>
              <a:defRPr kumimoji="0" lang="fr-FR"/>
            </a:lvl3pPr>
            <a:lvl4pPr eaLnBrk="1" latinLnBrk="0" hangingPunct="1">
              <a:buFontTx/>
              <a:buChar char="•"/>
              <a:defRPr kumimoji="0" lang="fr-FR"/>
            </a:lvl4pPr>
            <a:lvl5pPr eaLnBrk="1" latinLnBrk="0" hangingPunct="1">
              <a:buFontTx/>
              <a:buChar char="•"/>
              <a:defRPr kumimoji="0" lang="fr-FR"/>
            </a:lvl5pPr>
            <a:extLst/>
          </a:lstStyle>
          <a:p>
            <a:pPr lvl="0"/>
            <a:r>
              <a:rPr kumimoji="0" lang="fr-FR"/>
              <a:t>Cliquez pour ajouter l'élément 1</a:t>
            </a:r>
          </a:p>
        </p:txBody>
      </p:sp>
      <p:sp>
        <p:nvSpPr>
          <p:cNvPr id="12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fr-FR"/>
            </a:lvl1pPr>
            <a:lvl2pPr eaLnBrk="1" latinLnBrk="0" hangingPunct="1">
              <a:buFontTx/>
              <a:buChar char="•"/>
              <a:defRPr kumimoji="0" lang="fr-FR"/>
            </a:lvl2pPr>
            <a:lvl3pPr eaLnBrk="1" latinLnBrk="0" hangingPunct="1">
              <a:buFontTx/>
              <a:buChar char="•"/>
              <a:defRPr kumimoji="0" lang="fr-FR"/>
            </a:lvl3pPr>
            <a:lvl4pPr eaLnBrk="1" latinLnBrk="0" hangingPunct="1">
              <a:buFontTx/>
              <a:buChar char="•"/>
              <a:defRPr kumimoji="0" lang="fr-FR"/>
            </a:lvl4pPr>
            <a:lvl5pPr eaLnBrk="1" latinLnBrk="0" hangingPunct="1">
              <a:buFontTx/>
              <a:buChar char="•"/>
              <a:defRPr kumimoji="0" lang="fr-FR"/>
            </a:lvl5pPr>
            <a:extLst/>
          </a:lstStyle>
          <a:p>
            <a:pPr lvl="0"/>
            <a:r>
              <a:rPr kumimoji="0" lang="fr-FR"/>
              <a:t>Cliquez pour ajouter l'élément 2</a:t>
            </a:r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fr-FR"/>
            </a:lvl1pPr>
            <a:lvl2pPr eaLnBrk="1" latinLnBrk="0" hangingPunct="1">
              <a:buFontTx/>
              <a:buChar char="•"/>
              <a:defRPr kumimoji="0" lang="fr-FR"/>
            </a:lvl2pPr>
            <a:lvl3pPr eaLnBrk="1" latinLnBrk="0" hangingPunct="1">
              <a:buFontTx/>
              <a:buChar char="•"/>
              <a:defRPr kumimoji="0" lang="fr-FR"/>
            </a:lvl3pPr>
            <a:lvl4pPr eaLnBrk="1" latinLnBrk="0" hangingPunct="1">
              <a:buFontTx/>
              <a:buChar char="•"/>
              <a:defRPr kumimoji="0" lang="fr-FR"/>
            </a:lvl4pPr>
            <a:lvl5pPr eaLnBrk="1" latinLnBrk="0" hangingPunct="1">
              <a:buFontTx/>
              <a:buChar char="•"/>
              <a:defRPr kumimoji="0" lang="fr-FR"/>
            </a:lvl5pPr>
            <a:extLst/>
          </a:lstStyle>
          <a:p>
            <a:pPr lvl="0"/>
            <a:r>
              <a:rPr kumimoji="0" lang="fr-FR"/>
              <a:t>Cliquez pour ajouter l'élément 3</a:t>
            </a:r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fr-FR"/>
            </a:lvl1pPr>
            <a:lvl2pPr eaLnBrk="1" latinLnBrk="0" hangingPunct="1">
              <a:buFontTx/>
              <a:buChar char="•"/>
              <a:defRPr kumimoji="0" lang="fr-FR"/>
            </a:lvl2pPr>
            <a:lvl3pPr eaLnBrk="1" latinLnBrk="0" hangingPunct="1">
              <a:buFontTx/>
              <a:buChar char="•"/>
              <a:defRPr kumimoji="0" lang="fr-FR"/>
            </a:lvl3pPr>
            <a:lvl4pPr eaLnBrk="1" latinLnBrk="0" hangingPunct="1">
              <a:buFontTx/>
              <a:buChar char="•"/>
              <a:defRPr kumimoji="0" lang="fr-FR"/>
            </a:lvl4pPr>
            <a:lvl5pPr eaLnBrk="1" latinLnBrk="0" hangingPunct="1">
              <a:buFontTx/>
              <a:buChar char="•"/>
              <a:defRPr kumimoji="0" lang="fr-FR"/>
            </a:lvl5pPr>
            <a:extLst/>
          </a:lstStyle>
          <a:p>
            <a:pPr lvl="0"/>
            <a:r>
              <a:rPr kumimoji="0" lang="fr-FR"/>
              <a:t>Cliquez pour ajouter l'élément 4</a:t>
            </a:r>
          </a:p>
        </p:txBody>
      </p:sp>
      <p:sp>
        <p:nvSpPr>
          <p:cNvPr id="10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fr-FR"/>
            </a:lvl1pPr>
            <a:lvl2pPr eaLnBrk="1" latinLnBrk="0" hangingPunct="1">
              <a:buFontTx/>
              <a:buChar char="•"/>
              <a:defRPr kumimoji="0" lang="fr-FR"/>
            </a:lvl2pPr>
            <a:lvl3pPr eaLnBrk="1" latinLnBrk="0" hangingPunct="1">
              <a:buFontTx/>
              <a:buChar char="•"/>
              <a:defRPr kumimoji="0" lang="fr-FR"/>
            </a:lvl3pPr>
            <a:lvl4pPr eaLnBrk="1" latinLnBrk="0" hangingPunct="1">
              <a:buFontTx/>
              <a:buChar char="•"/>
              <a:defRPr kumimoji="0" lang="fr-FR"/>
            </a:lvl4pPr>
            <a:lvl5pPr eaLnBrk="1" latinLnBrk="0" hangingPunct="1">
              <a:buFontTx/>
              <a:buChar char="•"/>
              <a:defRPr kumimoji="0" lang="fr-FR"/>
            </a:lvl5pPr>
            <a:extLst/>
          </a:lstStyle>
          <a:p>
            <a:pPr lvl="0"/>
            <a:r>
              <a:rPr kumimoji="0" lang="fr-FR"/>
              <a:t>Cliquez pour ajouter l'élément 5</a:t>
            </a:r>
          </a:p>
        </p:txBody>
      </p:sp>
      <p:sp>
        <p:nvSpPr>
          <p:cNvPr id="20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fr-FR"/>
            </a:lvl1pPr>
            <a:extLst/>
          </a:lstStyle>
          <a:p>
            <a:fld id="{1BEBB2CB-903D-46EF-8227-E770ED8FF514}" type="datetimeFigureOut">
              <a:pPr/>
              <a:t>6/30/2006</a:t>
            </a:fld>
            <a:endParaRPr kumimoji="0" lang="fr-FR"/>
          </a:p>
        </p:txBody>
      </p:sp>
      <p:sp>
        <p:nvSpPr>
          <p:cNvPr id="15" name="Rectangle 7"/>
          <p:cNvSpPr>
            <a:spLocks noGrp="1"/>
          </p:cNvSpPr>
          <p:nvPr>
            <p:ph type="body" sz="quarter" idx="18" hasCustomPrompt="1"/>
          </p:nvPr>
        </p:nvSpPr>
        <p:spPr>
          <a:xfrm>
            <a:off x="48006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fr-FR"/>
            </a:lvl1pPr>
            <a:lvl2pPr eaLnBrk="1" latinLnBrk="0" hangingPunct="1">
              <a:buFontTx/>
              <a:buChar char="•"/>
              <a:defRPr kumimoji="0" lang="fr-FR"/>
            </a:lvl2pPr>
            <a:lvl3pPr eaLnBrk="1" latinLnBrk="0" hangingPunct="1">
              <a:buFontTx/>
              <a:buChar char="•"/>
              <a:defRPr kumimoji="0" lang="fr-FR"/>
            </a:lvl3pPr>
            <a:lvl4pPr eaLnBrk="1" latinLnBrk="0" hangingPunct="1">
              <a:buFontTx/>
              <a:buChar char="•"/>
              <a:defRPr kumimoji="0" lang="fr-FR"/>
            </a:lvl4pPr>
            <a:lvl5pPr eaLnBrk="1" latinLnBrk="0" hangingPunct="1">
              <a:buFontTx/>
              <a:buChar char="•"/>
              <a:defRPr kumimoji="0" lang="fr-FR"/>
            </a:lvl5pPr>
            <a:extLst/>
          </a:lstStyle>
          <a:p>
            <a:pPr lvl="0"/>
            <a:r>
              <a:rPr kumimoji="0" lang="fr-FR"/>
              <a:t>Cliquez pour ajouter la correspondance 5</a:t>
            </a:r>
          </a:p>
        </p:txBody>
      </p:sp>
      <p:sp>
        <p:nvSpPr>
          <p:cNvPr id="17" name="Rectangle 7"/>
          <p:cNvSpPr>
            <a:spLocks noGrp="1"/>
          </p:cNvSpPr>
          <p:nvPr>
            <p:ph type="body" sz="quarter" idx="19" hasCustomPrompt="1"/>
          </p:nvPr>
        </p:nvSpPr>
        <p:spPr>
          <a:xfrm>
            <a:off x="48006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fr-FR"/>
            </a:lvl1pPr>
            <a:lvl2pPr eaLnBrk="1" latinLnBrk="0" hangingPunct="1">
              <a:buFontTx/>
              <a:buChar char="•"/>
              <a:defRPr kumimoji="0" lang="fr-FR"/>
            </a:lvl2pPr>
            <a:lvl3pPr eaLnBrk="1" latinLnBrk="0" hangingPunct="1">
              <a:buFontTx/>
              <a:buChar char="•"/>
              <a:defRPr kumimoji="0" lang="fr-FR"/>
            </a:lvl3pPr>
            <a:lvl4pPr eaLnBrk="1" latinLnBrk="0" hangingPunct="1">
              <a:buFontTx/>
              <a:buChar char="•"/>
              <a:defRPr kumimoji="0" lang="fr-FR"/>
            </a:lvl4pPr>
            <a:lvl5pPr eaLnBrk="1" latinLnBrk="0" hangingPunct="1">
              <a:buFontTx/>
              <a:buChar char="•"/>
              <a:defRPr kumimoji="0" lang="fr-FR"/>
            </a:lvl5pPr>
            <a:extLst/>
          </a:lstStyle>
          <a:p>
            <a:pPr lvl="0"/>
            <a:r>
              <a:rPr kumimoji="0" lang="fr-FR"/>
              <a:t>Cliquez pour ajouter la correspondance 3</a:t>
            </a:r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0" hasCustomPrompt="1"/>
          </p:nvPr>
        </p:nvSpPr>
        <p:spPr>
          <a:xfrm>
            <a:off x="48006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fr-FR"/>
            </a:lvl1pPr>
            <a:lvl2pPr eaLnBrk="1" latinLnBrk="0" hangingPunct="1">
              <a:buFontTx/>
              <a:buChar char="•"/>
              <a:defRPr kumimoji="0" lang="fr-FR"/>
            </a:lvl2pPr>
            <a:lvl3pPr eaLnBrk="1" latinLnBrk="0" hangingPunct="1">
              <a:buFontTx/>
              <a:buChar char="•"/>
              <a:defRPr kumimoji="0" lang="fr-FR"/>
            </a:lvl3pPr>
            <a:lvl4pPr eaLnBrk="1" latinLnBrk="0" hangingPunct="1">
              <a:buFontTx/>
              <a:buChar char="•"/>
              <a:defRPr kumimoji="0" lang="fr-FR"/>
            </a:lvl4pPr>
            <a:lvl5pPr eaLnBrk="1" latinLnBrk="0" hangingPunct="1">
              <a:buFontTx/>
              <a:buChar char="•"/>
              <a:defRPr kumimoji="0" lang="fr-FR"/>
            </a:lvl5pPr>
            <a:extLst/>
          </a:lstStyle>
          <a:p>
            <a:pPr lvl="0"/>
            <a:r>
              <a:rPr kumimoji="0" lang="fr-FR"/>
              <a:t>Cliquez pour ajouter la correspondance 1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21" hasCustomPrompt="1"/>
          </p:nvPr>
        </p:nvSpPr>
        <p:spPr>
          <a:xfrm>
            <a:off x="48006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fr-FR"/>
            </a:lvl1pPr>
            <a:lvl2pPr eaLnBrk="1" latinLnBrk="0" hangingPunct="1">
              <a:buFontTx/>
              <a:buChar char="•"/>
              <a:defRPr kumimoji="0" lang="fr-FR"/>
            </a:lvl2pPr>
            <a:lvl3pPr eaLnBrk="1" latinLnBrk="0" hangingPunct="1">
              <a:buFontTx/>
              <a:buChar char="•"/>
              <a:defRPr kumimoji="0" lang="fr-FR"/>
            </a:lvl3pPr>
            <a:lvl4pPr eaLnBrk="1" latinLnBrk="0" hangingPunct="1">
              <a:buFontTx/>
              <a:buChar char="•"/>
              <a:defRPr kumimoji="0" lang="fr-FR"/>
            </a:lvl4pPr>
            <a:lvl5pPr eaLnBrk="1" latinLnBrk="0" hangingPunct="1">
              <a:buFontTx/>
              <a:buChar char="•"/>
              <a:defRPr kumimoji="0" lang="fr-FR"/>
            </a:lvl5pPr>
            <a:extLst/>
          </a:lstStyle>
          <a:p>
            <a:pPr lvl="0"/>
            <a:r>
              <a:rPr kumimoji="0" lang="fr-FR"/>
              <a:t>Cliquez pour ajouter la correspondance 2</a:t>
            </a:r>
          </a:p>
        </p:txBody>
      </p:sp>
      <p:sp>
        <p:nvSpPr>
          <p:cNvPr id="21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48006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fr-FR"/>
            </a:lvl1pPr>
            <a:lvl2pPr eaLnBrk="1" latinLnBrk="0" hangingPunct="1">
              <a:buFontTx/>
              <a:buChar char="•"/>
              <a:defRPr kumimoji="0" lang="fr-FR"/>
            </a:lvl2pPr>
            <a:lvl3pPr eaLnBrk="1" latinLnBrk="0" hangingPunct="1">
              <a:buFontTx/>
              <a:buChar char="•"/>
              <a:defRPr kumimoji="0" lang="fr-FR"/>
            </a:lvl3pPr>
            <a:lvl4pPr eaLnBrk="1" latinLnBrk="0" hangingPunct="1">
              <a:buFontTx/>
              <a:buChar char="•"/>
              <a:defRPr kumimoji="0" lang="fr-FR"/>
            </a:lvl4pPr>
            <a:lvl5pPr eaLnBrk="1" latinLnBrk="0" hangingPunct="1">
              <a:buFontTx/>
              <a:buChar char="•"/>
              <a:defRPr kumimoji="0" lang="fr-FR"/>
            </a:lvl5pPr>
            <a:extLst/>
          </a:lstStyle>
          <a:p>
            <a:pPr lvl="0"/>
            <a:r>
              <a:rPr kumimoji="0" lang="fr-FR"/>
              <a:t>Cliquez pour ajouter la correspondance 4</a:t>
            </a:r>
          </a:p>
        </p:txBody>
      </p:sp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algn="l" eaLnBrk="1" latinLnBrk="0" hangingPunct="1">
              <a:defRPr kumimoji="0" lang="fr-FR" i="1" baseline="0"/>
            </a:lvl1pPr>
            <a:extLst/>
          </a:lstStyle>
          <a:p>
            <a:r>
              <a:rPr kumimoji="0" lang="fr-FR"/>
              <a:t>Cliquez pour taper votre question</a:t>
            </a:r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pPr/>
              <a:t>‹N°›</a:t>
            </a:fld>
            <a:endParaRPr kumimoji="0" lang="fr-FR"/>
          </a:p>
        </p:txBody>
      </p:sp>
      <p:cxnSp>
        <p:nvCxnSpPr>
          <p:cNvPr id="23" name="Straight Connector 23"/>
          <p:cNvCxnSpPr>
            <a:stCxn id="16" idx="3"/>
            <a:endCxn id="18" idx="1"/>
          </p:cNvCxnSpPr>
          <p:nvPr/>
        </p:nvCxnSpPr>
        <p:spPr>
          <a:xfrm>
            <a:off x="3886200" y="22860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3"/>
            <a:endCxn id="19" idx="1"/>
          </p:cNvCxnSpPr>
          <p:nvPr/>
        </p:nvCxnSpPr>
        <p:spPr>
          <a:xfrm>
            <a:off x="3886200" y="32004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3"/>
          <p:cNvCxnSpPr>
            <a:stCxn id="13" idx="3"/>
            <a:endCxn id="17" idx="1"/>
          </p:cNvCxnSpPr>
          <p:nvPr/>
        </p:nvCxnSpPr>
        <p:spPr>
          <a:xfrm flipV="1">
            <a:off x="3886200" y="32004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Straight Connector 23"/>
          <p:cNvCxnSpPr>
            <a:stCxn id="14" idx="3"/>
            <a:endCxn id="21" idx="1"/>
          </p:cNvCxnSpPr>
          <p:nvPr/>
        </p:nvCxnSpPr>
        <p:spPr>
          <a:xfrm>
            <a:off x="3886200" y="50292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23"/>
          <p:cNvCxnSpPr>
            <a:stCxn id="10" idx="3"/>
            <a:endCxn id="15" idx="1"/>
          </p:cNvCxnSpPr>
          <p:nvPr/>
        </p:nvCxnSpPr>
        <p:spPr>
          <a:xfrm flipV="1">
            <a:off x="3886200" y="2286000"/>
            <a:ext cx="914400" cy="36576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 advTm="5000">
        <p14:glitter pattern="hexagon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76962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pPr eaLnBrk="1" latinLnBrk="0" hangingPunct="1"/>
            <a:r>
              <a:rPr kumimoji="0" lang="fr-FR" smtClean="0"/>
              <a:t>Modifiez le style du titre</a:t>
            </a:r>
            <a:endParaRPr kumimoji="0" lang="en-US" smtClean="0"/>
          </a:p>
        </p:txBody>
      </p:sp>
      <p:sp>
        <p:nvSpPr>
          <p:cNvPr id="5" name="Rectangle 3"/>
          <p:cNvSpPr>
            <a:spLocks noGrp="1"/>
          </p:cNvSpPr>
          <p:nvPr>
            <p:ph type="body" idx="1"/>
          </p:nvPr>
        </p:nvSpPr>
        <p:spPr>
          <a:xfrm>
            <a:off x="914400" y="1905000"/>
            <a:ext cx="7467600" cy="42211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9" name="Rectangle 4"/>
          <p:cNvSpPr>
            <a:spLocks noGrp="1"/>
          </p:cNvSpPr>
          <p:nvPr>
            <p:ph type="dt" sz="half" idx="2"/>
          </p:nvPr>
        </p:nvSpPr>
        <p:spPr>
          <a:xfrm>
            <a:off x="6705600" y="6248400"/>
            <a:ext cx="1828800" cy="323850"/>
          </a:xfrm>
          <a:prstGeom prst="rect">
            <a:avLst/>
          </a:prstGeom>
        </p:spPr>
        <p:txBody>
          <a:bodyPr vert="horz" anchor="ctr"/>
          <a:lstStyle>
            <a:lvl1pPr eaLnBrk="1" latinLnBrk="0" hangingPunct="1">
              <a:defRPr kumimoji="0" lang="fr-FR" sz="1100"/>
            </a:lvl1pPr>
            <a:extLst/>
          </a:lstStyle>
          <a:p>
            <a:pPr algn="r"/>
            <a:fld id="{8F67D422-08A8-451B-9A67-21962FC4B660}" type="datetimeFigureOut">
              <a:rPr kumimoji="0" lang="fr-FR" sz="1100"/>
              <a:pPr algn="r"/>
              <a:t>19/11/2018</a:t>
            </a:fld>
            <a:endParaRPr kumimoji="0" lang="fr-FR" sz="1050"/>
          </a:p>
        </p:txBody>
      </p:sp>
      <p:sp>
        <p:nvSpPr>
          <p:cNvPr id="18" name="Rectangle 5"/>
          <p:cNvSpPr>
            <a:spLocks noGrp="1"/>
          </p:cNvSpPr>
          <p:nvPr>
            <p:ph type="ftr" sz="quarter" idx="3"/>
          </p:nvPr>
        </p:nvSpPr>
        <p:spPr>
          <a:xfrm>
            <a:off x="457200" y="6248400"/>
            <a:ext cx="3260886" cy="323850"/>
          </a:xfrm>
          <a:prstGeom prst="rect">
            <a:avLst/>
          </a:prstGeom>
        </p:spPr>
        <p:txBody>
          <a:bodyPr vert="horz"/>
          <a:lstStyle>
            <a:lvl1pPr eaLnBrk="1" latinLnBrk="0" hangingPunct="1">
              <a:defRPr kumimoji="0" lang="fr-FR" sz="1200"/>
            </a:lvl1pPr>
            <a:extLst/>
          </a:lstStyle>
          <a:p>
            <a:endParaRPr kumimoji="0" lang="fr-FR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714936" y="6151098"/>
            <a:ext cx="429064" cy="457200"/>
          </a:xfrm>
          <a:prstGeom prst="rect">
            <a:avLst/>
          </a:prstGeom>
        </p:spPr>
        <p:txBody>
          <a:bodyPr vert="horz" anchor="ctr"/>
          <a:lstStyle>
            <a:lvl1pPr eaLnBrk="1" latinLnBrk="0" hangingPunct="1">
              <a:defRPr kumimoji="0" lang="fr-FR" sz="1200"/>
            </a:lvl1pPr>
            <a:extLst/>
          </a:lstStyle>
          <a:p>
            <a:fld id="{169B2101-2E9F-420A-91A3-890890D84497}" type="slidenum">
              <a:rPr kumimoji="0" lang="fr-FR" sz="1200"/>
              <a:pPr/>
              <a:t>‹N°›</a:t>
            </a:fld>
            <a:endParaRPr kumimoji="0" lang="fr-FR" sz="1200"/>
          </a:p>
        </p:txBody>
      </p:sp>
      <p:grpSp>
        <p:nvGrpSpPr>
          <p:cNvPr id="2" name="Group 23"/>
          <p:cNvGrpSpPr/>
          <p:nvPr/>
        </p:nvGrpSpPr>
        <p:grpSpPr>
          <a:xfrm>
            <a:off x="11555" y="2000250"/>
            <a:ext cx="133350" cy="533400"/>
            <a:chOff x="0" y="2000250"/>
            <a:chExt cx="3733800" cy="533400"/>
          </a:xfrm>
        </p:grpSpPr>
        <p:sp>
          <p:nvSpPr>
            <p:cNvPr id="3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4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12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11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31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</p:grpSp>
      <p:grpSp>
        <p:nvGrpSpPr>
          <p:cNvPr id="10" name="Group 35"/>
          <p:cNvGrpSpPr/>
          <p:nvPr/>
        </p:nvGrpSpPr>
        <p:grpSpPr>
          <a:xfrm>
            <a:off x="8584055" y="2000250"/>
            <a:ext cx="552450" cy="542925"/>
            <a:chOff x="8667750" y="2000250"/>
            <a:chExt cx="476250" cy="542925"/>
          </a:xfrm>
        </p:grpSpPr>
        <p:sp>
          <p:nvSpPr>
            <p:cNvPr id="13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24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19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30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16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</p:grpSp>
      <p:sp>
        <p:nvSpPr>
          <p:cNvPr id="23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mc:AlternateContent xmlns:mc="http://schemas.openxmlformats.org/markup-compatibility/2006" xmlns:p14="http://schemas.microsoft.com/office/powerpoint/2010/main">
    <mc:Choice Requires="p14">
      <p:transition spd="slow" p14:dur="3900" advClick="0" advTm="5000">
        <p14:glitter pattern="hexagon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fr-FR" sz="36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0" hangingPunct="1">
        <a:defRPr kumimoji="0" lang="fr-FR">
          <a:solidFill>
            <a:schemeClr val="tx2"/>
          </a:solidFill>
        </a:defRPr>
      </a:lvl2pPr>
      <a:lvl3pPr eaLnBrk="1" latinLnBrk="0" hangingPunct="1">
        <a:defRPr kumimoji="0" lang="fr-FR">
          <a:solidFill>
            <a:schemeClr val="tx2"/>
          </a:solidFill>
        </a:defRPr>
      </a:lvl3pPr>
      <a:lvl4pPr eaLnBrk="1" latinLnBrk="0" hangingPunct="1">
        <a:defRPr kumimoji="0" lang="fr-FR">
          <a:solidFill>
            <a:schemeClr val="tx2"/>
          </a:solidFill>
        </a:defRPr>
      </a:lvl4pPr>
      <a:lvl5pPr eaLnBrk="1" latinLnBrk="0" hangingPunct="1">
        <a:defRPr kumimoji="0" lang="fr-FR">
          <a:solidFill>
            <a:schemeClr val="tx2"/>
          </a:solidFill>
        </a:defRPr>
      </a:lvl5pPr>
      <a:lvl6pPr eaLnBrk="1" latinLnBrk="0" hangingPunct="1">
        <a:defRPr kumimoji="0" lang="fr-FR">
          <a:solidFill>
            <a:schemeClr val="tx2"/>
          </a:solidFill>
        </a:defRPr>
      </a:lvl6pPr>
      <a:lvl7pPr eaLnBrk="1" latinLnBrk="0" hangingPunct="1">
        <a:defRPr kumimoji="0" lang="fr-FR">
          <a:solidFill>
            <a:schemeClr val="tx2"/>
          </a:solidFill>
        </a:defRPr>
      </a:lvl7pPr>
      <a:lvl8pPr eaLnBrk="1" latinLnBrk="0" hangingPunct="1">
        <a:defRPr kumimoji="0" lang="fr-FR">
          <a:solidFill>
            <a:schemeClr val="tx2"/>
          </a:solidFill>
        </a:defRPr>
      </a:lvl8pPr>
      <a:lvl9pPr eaLnBrk="1" latinLnBrk="0" hangingPunct="1">
        <a:defRPr kumimoji="0" lang="fr-FR"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algn="r"/>
            <a:fld id="{8F67D422-08A8-451B-9A67-21962FC4B660}" type="datetimeFigureOut">
              <a:rPr kumimoji="0" lang="fr-FR" sz="1100" smtClean="0"/>
              <a:pPr algn="r"/>
              <a:t>19/11/2018</a:t>
            </a:fld>
            <a:endParaRPr kumimoji="0" lang="fr-FR" sz="105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kumimoji="0" lang="fr-FR" sz="12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169B2101-2E9F-420A-91A3-890890D84497}" type="slidenum">
              <a:rPr kumimoji="0" lang="fr-FR" sz="1200" smtClean="0"/>
              <a:pPr/>
              <a:t>‹N°›</a:t>
            </a:fld>
            <a:endParaRPr kumimoji="0" lang="fr-FR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2" r:id="rId13"/>
  </p:sldLayoutIdLst>
  <mc:AlternateContent xmlns:mc="http://schemas.openxmlformats.org/markup-compatibility/2006" xmlns:p14="http://schemas.microsoft.com/office/powerpoint/2010/main">
    <mc:Choice Requires="p14">
      <p:transition spd="slow" p14:dur="3900" advClick="0" advTm="5000">
        <p14:glitter pattern="hexagon"/>
      </p:transition>
    </mc:Choice>
    <mc:Fallback xmlns="">
      <p:transition spd="slow" advClick="0" advTm="5000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4"/>
          <p:cNvSpPr>
            <a:spLocks noGrp="1"/>
          </p:cNvSpPr>
          <p:nvPr>
            <p:ph type="ctrTitle"/>
          </p:nvPr>
        </p:nvSpPr>
        <p:spPr>
          <a:xfrm>
            <a:off x="-38682" y="3995934"/>
            <a:ext cx="9143999" cy="1432401"/>
          </a:xfr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>
            <a:extLst/>
          </a:lstStyle>
          <a:p>
            <a:pPr algn="ctr"/>
            <a:r>
              <a:rPr lang="ar-DZ" sz="4400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ar-DZ" sz="44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ar-DZ" sz="4400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ar-DZ" sz="44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ar-DZ" sz="4400" dirty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ar-DZ" sz="4400" dirty="0">
                <a:solidFill>
                  <a:schemeClr val="tx1"/>
                </a:solidFill>
                <a:latin typeface="Arial Black" pitchFamily="34" charset="0"/>
              </a:rPr>
            </a:br>
            <a:r>
              <a:rPr lang="ar-DZ" sz="7200" dirty="0" smtClean="0">
                <a:solidFill>
                  <a:schemeClr val="tx1"/>
                </a:solidFill>
                <a:latin typeface="Arial Black" pitchFamily="34" charset="0"/>
                <a:cs typeface="AF_El Kharj" pitchFamily="2" charset="-78"/>
              </a:rPr>
              <a:t>الملتقى الدولي</a:t>
            </a:r>
            <a:r>
              <a:rPr lang="ar-DZ" sz="4400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ar-DZ" sz="44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fr-FR" sz="3600" dirty="0" smtClean="0">
                <a:solidFill>
                  <a:schemeClr val="tx1"/>
                </a:solidFill>
                <a:latin typeface="Arial Black" pitchFamily="34" charset="0"/>
              </a:rPr>
              <a:t>Le COLLOQUE </a:t>
            </a:r>
            <a:br>
              <a:rPr lang="fr-FR" sz="36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fr-FR" sz="3600" dirty="0" smtClean="0">
                <a:solidFill>
                  <a:schemeClr val="tx1"/>
                </a:solidFill>
                <a:latin typeface="Arial Black" pitchFamily="34" charset="0"/>
              </a:rPr>
              <a:t>INTERNATIONAL</a:t>
            </a:r>
            <a:r>
              <a:rPr lang="fr-FR" sz="4400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fr-FR" sz="44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ar-DZ" sz="6000" dirty="0" smtClean="0">
                <a:solidFill>
                  <a:schemeClr val="tx1"/>
                </a:solidFill>
                <a:latin typeface="Arial Black" pitchFamily="34" charset="0"/>
                <a:cs typeface="AF_El Kharj" pitchFamily="2" charset="-78"/>
              </a:rPr>
              <a:t>التنمية المستدامة والمحيط</a:t>
            </a:r>
            <a:r>
              <a:rPr lang="fr-FR" sz="4400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fr-FR" sz="44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fr-FR" sz="4400" dirty="0" smtClean="0">
                <a:solidFill>
                  <a:schemeClr val="tx1"/>
                </a:solidFill>
                <a:latin typeface="Arial Black" pitchFamily="34" charset="0"/>
              </a:rPr>
              <a:t>DEVELOPPEMENT DURABLE ET ENVIRONNEMENT</a:t>
            </a:r>
            <a:endParaRPr lang="fr-FR" sz="44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18" name="Rectangle 25"/>
          <p:cNvSpPr>
            <a:spLocks noGrp="1"/>
          </p:cNvSpPr>
          <p:nvPr>
            <p:ph type="subTitle" idx="1"/>
          </p:nvPr>
        </p:nvSpPr>
        <p:spPr>
          <a:xfrm>
            <a:off x="755576" y="5435915"/>
            <a:ext cx="7890290" cy="1422085"/>
          </a:xfrm>
        </p:spPr>
        <p:txBody>
          <a:bodyPr>
            <a:noAutofit/>
          </a:bodyPr>
          <a:lstStyle>
            <a:extLst/>
          </a:lstStyle>
          <a:p>
            <a:pPr algn="ctr"/>
            <a:r>
              <a:rPr lang="fr-FR" sz="2400" dirty="0" smtClean="0"/>
              <a:t>21 et 22 Novembre 2018</a:t>
            </a:r>
          </a:p>
          <a:p>
            <a:pPr algn="ctr"/>
            <a:r>
              <a:rPr lang="fr-FR" sz="2400" dirty="0" smtClean="0"/>
              <a:t>Bibliothèque centrale</a:t>
            </a:r>
            <a:endParaRPr lang="fr-FR" sz="2400" dirty="0"/>
          </a:p>
        </p:txBody>
      </p:sp>
      <p:pic>
        <p:nvPicPr>
          <p:cNvPr id="9" name="Image 8" descr="C:\Users\BENAHMED-M\Desktop\Symposium 2015\Divers\LOGO LABO LANZA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5011" y="5445224"/>
            <a:ext cx="1120526" cy="1109282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1" name="Rectangle 24"/>
          <p:cNvSpPr txBox="1">
            <a:spLocks/>
          </p:cNvSpPr>
          <p:nvPr/>
        </p:nvSpPr>
        <p:spPr>
          <a:xfrm>
            <a:off x="19647" y="7260"/>
            <a:ext cx="9143997" cy="122413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9144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dirty="0" smtClean="0">
                <a:solidFill>
                  <a:schemeClr val="tx1"/>
                </a:solidFill>
                <a:latin typeface="AvantGarde Md BT" pitchFamily="34" charset="0"/>
              </a:rPr>
              <a:t>Laboratoire d’agro-biotechnologie et nutrition en zones semi-arides</a:t>
            </a:r>
          </a:p>
          <a:p>
            <a:pPr algn="ctr"/>
            <a:r>
              <a:rPr lang="fr-FR" sz="2000" dirty="0" smtClean="0">
                <a:solidFill>
                  <a:schemeClr val="tx1"/>
                </a:solidFill>
                <a:latin typeface="AvantGarde Md BT" pitchFamily="34" charset="0"/>
              </a:rPr>
              <a:t>ET LE laboratoire de physiologie végétale</a:t>
            </a:r>
          </a:p>
          <a:p>
            <a:pPr algn="ctr"/>
            <a:r>
              <a:rPr lang="fr-FR" dirty="0" smtClean="0">
                <a:solidFill>
                  <a:schemeClr val="tx1"/>
                </a:solidFill>
                <a:latin typeface="AvantGarde Md BT" pitchFamily="34" charset="0"/>
              </a:rPr>
              <a:t>Organisent</a:t>
            </a:r>
            <a:endParaRPr lang="fr-FR" dirty="0">
              <a:solidFill>
                <a:schemeClr val="tx1"/>
              </a:solidFill>
              <a:latin typeface="AvantGarde Md BT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 advTm="5000">
        <p14:glitter pattern="hexagon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650" y="116632"/>
            <a:ext cx="9036496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fr-FR" sz="1400" b="1" dirty="0"/>
              <a:t>16h00 : HUITIÈME SÉANCE </a:t>
            </a:r>
            <a:endParaRPr lang="fr-FR" sz="1400" dirty="0"/>
          </a:p>
          <a:p>
            <a:pPr eaLnBrk="1" fontAlgn="auto" hangingPunct="1"/>
            <a:r>
              <a:rPr lang="fr-FR" sz="1400" b="1" dirty="0"/>
              <a:t>Président de séance : Dr. OUABED </a:t>
            </a:r>
            <a:r>
              <a:rPr lang="fr-FR" sz="1400" b="1" dirty="0" err="1"/>
              <a:t>Asmahan</a:t>
            </a:r>
            <a:r>
              <a:rPr lang="fr-FR" sz="1400" b="1" dirty="0"/>
              <a:t>. «Faculté des SNV, Université Ibn </a:t>
            </a:r>
            <a:r>
              <a:rPr lang="fr-FR" sz="1400" b="1" dirty="0" err="1"/>
              <a:t>Khaldoun</a:t>
            </a:r>
            <a:r>
              <a:rPr lang="fr-FR" sz="1400" b="1" dirty="0"/>
              <a:t> – Tiaret».</a:t>
            </a:r>
            <a:endParaRPr lang="fr-FR" sz="1400" dirty="0"/>
          </a:p>
          <a:p>
            <a:pPr eaLnBrk="0" hangingPunct="0"/>
            <a:r>
              <a:rPr lang="fr-FR" sz="1400" b="1" dirty="0"/>
              <a:t>16h00 : GHARABI </a:t>
            </a:r>
            <a:r>
              <a:rPr lang="fr-FR" sz="1400" b="1" dirty="0" err="1"/>
              <a:t>Dhia</a:t>
            </a:r>
            <a:r>
              <a:rPr lang="fr-FR" sz="1400" b="1" dirty="0"/>
              <a:t> : </a:t>
            </a:r>
            <a:r>
              <a:rPr lang="fr-FR" sz="1400" dirty="0"/>
              <a:t>« Le comportement de l'olivier cultivé (</a:t>
            </a:r>
            <a:r>
              <a:rPr lang="fr-FR" sz="1400" i="1" dirty="0" err="1"/>
              <a:t>Olea-europea</a:t>
            </a:r>
            <a:r>
              <a:rPr lang="fr-FR" sz="1400" dirty="0"/>
              <a:t>) greffés sur oléastre et issus de bouture herbacée d’origines Algérienne et Espagnole sous l’effet d’une irrigation avec une eau saumâtre ».</a:t>
            </a:r>
          </a:p>
          <a:p>
            <a:pPr eaLnBrk="0" hangingPunct="0"/>
            <a:r>
              <a:rPr lang="fr-FR" sz="1400" b="1" dirty="0"/>
              <a:t>16h10 : ACEM Kamel : </a:t>
            </a:r>
            <a:r>
              <a:rPr lang="fr-FR" sz="1400" dirty="0"/>
              <a:t>« Traitement des lactosérums bruts par ultrafiltration en vue de maitriser leur pouvoir polluant ».</a:t>
            </a:r>
          </a:p>
          <a:p>
            <a:pPr eaLnBrk="0" hangingPunct="0"/>
            <a:r>
              <a:rPr lang="fr-FR" sz="1400" b="1" dirty="0"/>
              <a:t>16h20 : BOUCHENAFA Nadia : </a:t>
            </a:r>
            <a:r>
              <a:rPr lang="fr-FR" sz="1400" dirty="0"/>
              <a:t>« Cartographie des risques d’érosion hydrique dans le bassin versant du barrage KRAMIS : cas de sous bassin versant du l’oued </a:t>
            </a:r>
            <a:r>
              <a:rPr lang="fr-FR" sz="1400" dirty="0" err="1"/>
              <a:t>Saffah</a:t>
            </a:r>
            <a:r>
              <a:rPr lang="fr-FR" sz="1400" dirty="0"/>
              <a:t> – Wilaya de Mostaganem ».</a:t>
            </a:r>
          </a:p>
          <a:p>
            <a:pPr eaLnBrk="0" hangingPunct="0"/>
            <a:r>
              <a:rPr lang="fr-FR" sz="1400" b="1" dirty="0"/>
              <a:t>16h30 : OULBACHIR Karima : </a:t>
            </a:r>
            <a:r>
              <a:rPr lang="fr-FR" sz="1400" dirty="0"/>
              <a:t>« La biodiversité microbienne du sol et l'effet du précédent cultural (cas de la région de Tiaret. Algérie) ».</a:t>
            </a:r>
          </a:p>
          <a:p>
            <a:pPr eaLnBrk="0" hangingPunct="0"/>
            <a:r>
              <a:rPr lang="fr-FR" sz="1400" b="1" dirty="0"/>
              <a:t>16h40 : YAZIT Sidi Mohammed : « </a:t>
            </a:r>
            <a:r>
              <a:rPr lang="fr-FR" sz="1400" dirty="0"/>
              <a:t>Effet des esters méthylique d’acides gras d’huile de la coloquinte sur le métabolisme lipidique chez des rats </a:t>
            </a:r>
            <a:r>
              <a:rPr lang="fr-FR" sz="1400" dirty="0" err="1"/>
              <a:t>Wistar</a:t>
            </a:r>
            <a:r>
              <a:rPr lang="fr-FR" sz="1400" dirty="0"/>
              <a:t> obèses ».</a:t>
            </a:r>
          </a:p>
          <a:p>
            <a:pPr eaLnBrk="0" hangingPunct="0"/>
            <a:r>
              <a:rPr lang="fr-FR" sz="1400" b="1" dirty="0"/>
              <a:t>16h50 : ELMAHI </a:t>
            </a:r>
            <a:r>
              <a:rPr lang="fr-FR" sz="1400" b="1" dirty="0" err="1"/>
              <a:t>Zoubida</a:t>
            </a:r>
            <a:r>
              <a:rPr lang="fr-FR" sz="1400" b="1" dirty="0"/>
              <a:t> : « </a:t>
            </a:r>
            <a:r>
              <a:rPr lang="fr-FR" sz="1400" dirty="0"/>
              <a:t>Le rôle de l'éducation environnementale dans la concrétisation du                                       développement durable ».  </a:t>
            </a:r>
          </a:p>
          <a:p>
            <a:pPr eaLnBrk="0" hangingPunct="0"/>
            <a:r>
              <a:rPr lang="fr-FR" sz="1400" b="1" dirty="0"/>
              <a:t>17h00 :</a:t>
            </a:r>
            <a:r>
              <a:rPr lang="fr-FR" sz="1400" dirty="0"/>
              <a:t> </a:t>
            </a:r>
            <a:r>
              <a:rPr lang="fr-FR" sz="1400" b="1" dirty="0"/>
              <a:t>HASSANI Abdelkrim : </a:t>
            </a:r>
            <a:r>
              <a:rPr lang="fr-FR" sz="1400" dirty="0"/>
              <a:t>Etude de certains paramètres morphologiques et biochimiques chez le haricot (</a:t>
            </a:r>
            <a:r>
              <a:rPr lang="fr-FR" sz="1400" i="1" dirty="0" err="1"/>
              <a:t>Phaseolus</a:t>
            </a:r>
            <a:r>
              <a:rPr lang="fr-FR" sz="1400" i="1" dirty="0"/>
              <a:t> </a:t>
            </a:r>
            <a:r>
              <a:rPr lang="fr-FR" sz="1400" i="1" dirty="0" err="1"/>
              <a:t>vulgaris</a:t>
            </a:r>
            <a:r>
              <a:rPr lang="fr-FR" sz="1400" dirty="0"/>
              <a:t> L) en présence de </a:t>
            </a:r>
            <a:r>
              <a:rPr lang="fr-FR" sz="1400" dirty="0" err="1"/>
              <a:t>NaCl</a:t>
            </a:r>
            <a:r>
              <a:rPr lang="fr-FR" sz="1400" dirty="0"/>
              <a:t> et de bentonite.</a:t>
            </a:r>
          </a:p>
          <a:p>
            <a:pPr eaLnBrk="0" hangingPunct="0"/>
            <a:r>
              <a:rPr lang="fr-FR" sz="1400" b="1" dirty="0"/>
              <a:t>17h10 : GUEMOUR Djilali : </a:t>
            </a:r>
            <a:r>
              <a:rPr lang="fr-FR" sz="1400" dirty="0"/>
              <a:t>«</a:t>
            </a:r>
            <a:r>
              <a:rPr lang="fr-FR" sz="1400" b="1" dirty="0"/>
              <a:t> </a:t>
            </a:r>
            <a:r>
              <a:rPr lang="fr-FR" sz="1400" dirty="0"/>
              <a:t>Caractérisation phénotypique du lapin local </a:t>
            </a:r>
            <a:r>
              <a:rPr lang="ar-SA" sz="1400" dirty="0"/>
              <a:t>:</a:t>
            </a:r>
            <a:r>
              <a:rPr lang="fr-FR" sz="1400" dirty="0"/>
              <a:t> Cas de la région de Tiaret ».</a:t>
            </a:r>
          </a:p>
          <a:p>
            <a:pPr eaLnBrk="0" hangingPunct="0"/>
            <a:r>
              <a:rPr lang="fr-FR" sz="1400" b="1" dirty="0"/>
              <a:t>17h20 : KOUADRIA Mostefa : </a:t>
            </a:r>
            <a:r>
              <a:rPr lang="fr-FR" sz="1400" dirty="0"/>
              <a:t>« Effet du travail du sol sur sa capacité de rétention hydrique en zone semi-aride (Région du </a:t>
            </a:r>
            <a:r>
              <a:rPr lang="fr-FR" sz="1400" dirty="0" err="1"/>
              <a:t>Sersou</a:t>
            </a:r>
            <a:r>
              <a:rPr lang="fr-FR" sz="1400" dirty="0"/>
              <a:t>) ».  </a:t>
            </a:r>
          </a:p>
          <a:p>
            <a:pPr eaLnBrk="0" hangingPunct="0"/>
            <a:r>
              <a:rPr lang="fr-FR" sz="1400" b="1" dirty="0"/>
              <a:t>17h30 : </a:t>
            </a:r>
            <a:r>
              <a:rPr lang="fr-FR" sz="1400" dirty="0"/>
              <a:t>DÉBAT.</a:t>
            </a:r>
          </a:p>
          <a:p>
            <a:pPr eaLnBrk="0" hangingPunct="0"/>
            <a:r>
              <a:rPr lang="fr-FR" sz="1400" b="1" dirty="0"/>
              <a:t>17h40 : Pause-café.</a:t>
            </a:r>
            <a:endParaRPr lang="fr-FR" sz="1400" dirty="0"/>
          </a:p>
          <a:p>
            <a:pPr eaLnBrk="0" hangingPunct="0"/>
            <a:r>
              <a:rPr lang="fr-FR" sz="1400" b="1" dirty="0"/>
              <a:t>17h50 : </a:t>
            </a:r>
            <a:r>
              <a:rPr lang="fr-FR" sz="1400" dirty="0"/>
              <a:t>Synthèse des travaux et recommandations.</a:t>
            </a:r>
          </a:p>
          <a:p>
            <a:pPr eaLnBrk="0" hangingPunct="0"/>
            <a:r>
              <a:rPr lang="fr-FR" sz="1400" b="1" dirty="0"/>
              <a:t>18h00 : </a:t>
            </a:r>
            <a:r>
              <a:rPr lang="fr-FR" sz="1400" dirty="0"/>
              <a:t>Fin des travaux et clôture.</a:t>
            </a:r>
          </a:p>
        </p:txBody>
      </p:sp>
    </p:spTree>
    <p:extLst>
      <p:ext uri="{BB962C8B-B14F-4D97-AF65-F5344CB8AC3E}">
        <p14:creationId xmlns:p14="http://schemas.microsoft.com/office/powerpoint/2010/main" val="91881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 advTm="5000">
        <p14:glitter pattern="hexagon"/>
      </p:transition>
    </mc:Choice>
    <mc:Fallback xmlns="">
      <p:transition spd="slow" advClick="0" advTm="5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4"/>
          <p:cNvSpPr txBox="1"/>
          <p:nvPr/>
        </p:nvSpPr>
        <p:spPr>
          <a:xfrm>
            <a:off x="914400" y="1066800"/>
            <a:ext cx="7543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extLst/>
          </a:lstStyle>
          <a:p>
            <a:pPr marL="0" indent="0">
              <a:buNone/>
            </a:pPr>
            <a:endParaRPr lang="fr-FR" sz="2800"/>
          </a:p>
        </p:txBody>
      </p:sp>
      <p:sp>
        <p:nvSpPr>
          <p:cNvPr id="28" name="Rectangle 6"/>
          <p:cNvSpPr>
            <a:spLocks noGrp="1"/>
          </p:cNvSpPr>
          <p:nvPr>
            <p:ph type="title"/>
          </p:nvPr>
        </p:nvSpPr>
        <p:spPr>
          <a:xfrm>
            <a:off x="17116" y="0"/>
            <a:ext cx="7300292" cy="509736"/>
          </a:xfrm>
        </p:spPr>
        <p:txBody>
          <a:bodyPr>
            <a:normAutofit fontScale="90000"/>
          </a:bodyPr>
          <a:lstStyle>
            <a:extLst/>
          </a:lstStyle>
          <a:p>
            <a:r>
              <a:rPr lang="fr-FR" dirty="0" smtClean="0"/>
              <a:t>PROGRAMME</a:t>
            </a:r>
            <a:endParaRPr lang="fr-FR" dirty="0"/>
          </a:p>
        </p:txBody>
      </p:sp>
      <p:sp>
        <p:nvSpPr>
          <p:cNvPr id="17" name="Rectangle 8"/>
          <p:cNvSpPr>
            <a:spLocks noGrp="1"/>
          </p:cNvSpPr>
          <p:nvPr>
            <p:ph idx="1"/>
          </p:nvPr>
        </p:nvSpPr>
        <p:spPr>
          <a:xfrm>
            <a:off x="822960" y="908720"/>
            <a:ext cx="7520940" cy="5688632"/>
          </a:xfrm>
        </p:spPr>
        <p:txBody>
          <a:bodyPr>
            <a:noAutofit/>
          </a:bodyPr>
          <a:lstStyle>
            <a:extLst/>
          </a:lstStyle>
          <a:p>
            <a:r>
              <a:rPr lang="fr-FR" sz="2000" dirty="0"/>
              <a:t> </a:t>
            </a:r>
          </a:p>
          <a:p>
            <a:endParaRPr lang="fr-FR" sz="2000" dirty="0"/>
          </a:p>
          <a:p>
            <a:r>
              <a:rPr lang="fr-FR" sz="2000" dirty="0"/>
              <a:t> </a:t>
            </a:r>
          </a:p>
          <a:p>
            <a:endParaRPr lang="fr-FR" sz="2000" dirty="0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060967"/>
              </p:ext>
            </p:extLst>
          </p:nvPr>
        </p:nvGraphicFramePr>
        <p:xfrm>
          <a:off x="107504" y="1066798"/>
          <a:ext cx="8784976" cy="39463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5830"/>
                <a:gridCol w="8199146"/>
              </a:tblGrid>
              <a:tr h="1294719">
                <a:tc gridSpan="2">
                  <a:txBody>
                    <a:bodyPr/>
                    <a:lstStyle/>
                    <a:p>
                      <a:pPr eaLnBrk="0" hangingPunct="0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200" dirty="0">
                          <a:effectLst/>
                        </a:rPr>
                        <a:t>9h00    Cérémonie d’ouverture du Colloque :</a:t>
                      </a:r>
                    </a:p>
                    <a:p>
                      <a:pPr eaLnBrk="0" hangingPunct="0">
                        <a:lnSpc>
                          <a:spcPts val="135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200" dirty="0">
                          <a:effectLst/>
                        </a:rPr>
                        <a:t>            Pr. BELFEDAL Cheikh. </a:t>
                      </a:r>
                    </a:p>
                    <a:p>
                      <a:pPr eaLnBrk="0" hangingPunct="0">
                        <a:lnSpc>
                          <a:spcPts val="135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200" dirty="0">
                          <a:effectLst/>
                        </a:rPr>
                        <a:t>            (Recteur de l’Université Ibn </a:t>
                      </a:r>
                      <a:r>
                        <a:rPr lang="fr-FR" sz="1200" dirty="0" err="1">
                          <a:effectLst/>
                        </a:rPr>
                        <a:t>Khaldoun</a:t>
                      </a:r>
                      <a:r>
                        <a:rPr lang="fr-FR" sz="1200" dirty="0">
                          <a:effectLst/>
                        </a:rPr>
                        <a:t> –Tiaret.)</a:t>
                      </a:r>
                      <a:endParaRPr lang="fr-F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162776">
                <a:tc gridSpan="2">
                  <a:txBody>
                    <a:bodyPr/>
                    <a:lstStyle/>
                    <a:p>
                      <a:pPr eaLnBrk="0" hangingPunct="0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300"/>
                        </a:spcAft>
                      </a:pPr>
                      <a:r>
                        <a:rPr lang="fr-FR" sz="1200">
                          <a:effectLst/>
                        </a:rPr>
                        <a:t>9h30    Plénière :   </a:t>
                      </a:r>
                    </a:p>
                    <a:p>
                      <a:pPr eaLnBrk="0" hangingPunct="0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            Pr. DELLAL Abdelkader : Programme du Colloque.</a:t>
                      </a:r>
                    </a:p>
                    <a:p>
                      <a:pPr eaLnBrk="0" hangingPunct="0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400"/>
                        </a:spcAft>
                      </a:pPr>
                      <a:r>
                        <a:rPr lang="fr-FR" sz="1200">
                          <a:effectLst/>
                        </a:rPr>
                        <a:t>            (Président du colloque, directeur du laboratoire d’agro-biotechnologie).</a:t>
                      </a:r>
                    </a:p>
                    <a:p>
                      <a:pPr eaLnBrk="0" hangingPunct="0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            Dr. MIMOUNE Ismail. </a:t>
                      </a:r>
                    </a:p>
                    <a:p>
                      <a:pPr eaLnBrk="0" hangingPunct="0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300"/>
                        </a:spcAft>
                      </a:pPr>
                      <a:r>
                        <a:rPr lang="fr-FR" sz="1200">
                          <a:effectLst/>
                        </a:rPr>
                        <a:t>            (Vice-Président de l’APN, Ex-Ministre de la pêche et des ressources halieutiques). </a:t>
                      </a:r>
                      <a:endParaRPr lang="fr-F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88882">
                <a:tc>
                  <a:txBody>
                    <a:bodyPr/>
                    <a:lstStyle/>
                    <a:p>
                      <a:pPr eaLnBrk="0" hangingPunct="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10h00</a:t>
                      </a:r>
                      <a:endParaRPr lang="fr-F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eaLnBrk="0" hangingPunct="0">
                        <a:lnSpc>
                          <a:spcPts val="135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200" dirty="0">
                          <a:effectLst/>
                        </a:rPr>
                        <a:t>Pause-café + Session Posters</a:t>
                      </a:r>
                      <a:endParaRPr lang="fr-F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7504" y="560968"/>
            <a:ext cx="87849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MATINÉE DU MERCREDI 21 NOVEMRE 2018</a:t>
            </a:r>
            <a:endParaRPr kumimoji="0" lang="fr-FR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8h00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    Accueil des participants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211669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i="1" dirty="0">
                <a:latin typeface="Arial Black" pitchFamily="34" charset="0"/>
              </a:rPr>
              <a:t>DEVELOPPEMENT DURABLE ET ENVIRONNEMENT</a:t>
            </a:r>
            <a:endParaRPr lang="fr-FR" sz="2400" i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 advTm="5000">
        <p14:glitter pattern="hexagon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678160"/>
              </p:ext>
            </p:extLst>
          </p:nvPr>
        </p:nvGraphicFramePr>
        <p:xfrm>
          <a:off x="107503" y="33275"/>
          <a:ext cx="9036497" cy="49799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8882"/>
                <a:gridCol w="1360838"/>
                <a:gridCol w="7056777"/>
              </a:tblGrid>
              <a:tr h="297389">
                <a:tc>
                  <a:txBody>
                    <a:bodyPr/>
                    <a:lstStyle/>
                    <a:p>
                      <a:pPr eaLnBrk="0" hangingPunct="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10h30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eaLnBrk="0" hangingPunct="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PREMIÈRE SÉANCE : CYCLE DE CONFÉRENCES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82638">
                <a:tc gridSpan="2">
                  <a:txBody>
                    <a:bodyPr/>
                    <a:lstStyle/>
                    <a:p>
                      <a:pPr eaLnBrk="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Président de séance :</a:t>
                      </a:r>
                      <a:endParaRPr lang="fr-F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hangingPunct="0">
                        <a:lnSpc>
                          <a:spcPts val="12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100" dirty="0">
                          <a:effectLst/>
                        </a:rPr>
                        <a:t>Pr. NIAR Abdelatif : Doyen de la faculté des sciences de la nature et de la vie.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024341">
                <a:tc>
                  <a:txBody>
                    <a:bodyPr/>
                    <a:lstStyle/>
                    <a:p>
                      <a:pPr eaLnBrk="0" hangingPunct="0">
                        <a:lnSpc>
                          <a:spcPts val="135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10h30</a:t>
                      </a:r>
                      <a:endParaRPr lang="fr-F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Conférence</a:t>
                      </a:r>
                      <a:endParaRPr lang="fr-F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1755" algn="just" eaLnBrk="0" hangingPunct="0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100" dirty="0">
                          <a:effectLst/>
                        </a:rPr>
                        <a:t>Dr. HEDDADJ Djilali : Le plan de réduction du recours aux produits phytosanitaires en France. Quels enseignements ?</a:t>
                      </a:r>
                    </a:p>
                    <a:p>
                      <a:pPr marR="71755" algn="just" eaLnBrk="0" hangingPunct="0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100" dirty="0">
                          <a:effectLst/>
                        </a:rPr>
                        <a:t>Ancien Chargé de mission, Chambre Régionale d’agriculture de Bretagne, France.</a:t>
                      </a:r>
                    </a:p>
                    <a:p>
                      <a:pPr marR="71755" eaLnBrk="0" hangingPunct="0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1206550">
                <a:tc>
                  <a:txBody>
                    <a:bodyPr/>
                    <a:lstStyle/>
                    <a:p>
                      <a:pPr eaLnBrk="0" hangingPunct="0">
                        <a:lnSpc>
                          <a:spcPts val="135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10h50</a:t>
                      </a:r>
                      <a:endParaRPr lang="fr-F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Conférence</a:t>
                      </a:r>
                      <a:endParaRPr lang="fr-F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1755" algn="just" eaLnBrk="0" hangingPunct="0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100" dirty="0">
                          <a:effectLst/>
                        </a:rPr>
                        <a:t>Pr. GUENACHI </a:t>
                      </a:r>
                      <a:r>
                        <a:rPr lang="fr-FR" sz="1100" dirty="0" err="1">
                          <a:effectLst/>
                        </a:rPr>
                        <a:t>Khadidja</a:t>
                      </a:r>
                      <a:r>
                        <a:rPr lang="fr-FR" sz="1100" dirty="0">
                          <a:effectLst/>
                        </a:rPr>
                        <a:t> : L’université et l’apport de l’éducation dans la construction de la ville durable intelligente verte et résiliente.</a:t>
                      </a:r>
                    </a:p>
                    <a:p>
                      <a:pPr marR="71755" algn="just" eaLnBrk="0" hangingPunct="0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100" dirty="0">
                          <a:effectLst/>
                        </a:rPr>
                        <a:t>Faculté des Sciences Exactes et Appliquées, Université Ahmed Ben Bella Oran1, Algérie.</a:t>
                      </a:r>
                    </a:p>
                    <a:p>
                      <a:pPr eaLnBrk="0" hangingPunct="0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</a:p>
                    <a:p>
                      <a:pPr eaLnBrk="0" hangingPunct="0">
                        <a:lnSpc>
                          <a:spcPts val="15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805311">
                <a:tc>
                  <a:txBody>
                    <a:bodyPr/>
                    <a:lstStyle/>
                    <a:p>
                      <a:pPr eaLnBrk="0" hangingPunct="0">
                        <a:lnSpc>
                          <a:spcPts val="135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11h10</a:t>
                      </a:r>
                      <a:endParaRPr lang="fr-F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Conférence</a:t>
                      </a:r>
                      <a:endParaRPr lang="fr-F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1755" algn="just" eaLnBrk="0" hangingPunct="0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 dirty="0">
                          <a:effectLst/>
                        </a:rPr>
                        <a:t>Pr. KHARYTONOV M.M: An environment assessment, </a:t>
                      </a:r>
                      <a:r>
                        <a:rPr lang="en-US" sz="1100" dirty="0" err="1">
                          <a:effectLst/>
                        </a:rPr>
                        <a:t>modelling</a:t>
                      </a:r>
                      <a:r>
                        <a:rPr lang="en-US" sz="1100" dirty="0">
                          <a:effectLst/>
                        </a:rPr>
                        <a:t> and forecast of the salted regimes of irrigated arable and reclaimed minelands in arid regions.</a:t>
                      </a:r>
                      <a:endParaRPr lang="fr-FR" sz="1100" dirty="0">
                        <a:effectLst/>
                      </a:endParaRPr>
                    </a:p>
                    <a:p>
                      <a:pPr marR="71755" algn="just" eaLnBrk="0" hangingPunct="0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 dirty="0">
                          <a:effectLst/>
                        </a:rPr>
                        <a:t>Dnipro State Agrarian and Economic. University Sergiy </a:t>
                      </a:r>
                      <a:r>
                        <a:rPr lang="en-US" sz="1100" dirty="0" err="1">
                          <a:effectLst/>
                        </a:rPr>
                        <a:t>Yefremova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st.</a:t>
                      </a:r>
                      <a:r>
                        <a:rPr lang="en-US" sz="1100" dirty="0">
                          <a:effectLst/>
                        </a:rPr>
                        <a:t> 25, 49600, Dnipro, Ukraine.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805311">
                <a:tc>
                  <a:txBody>
                    <a:bodyPr/>
                    <a:lstStyle/>
                    <a:p>
                      <a:pPr eaLnBrk="0" hangingPunct="0">
                        <a:lnSpc>
                          <a:spcPts val="135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11h30</a:t>
                      </a:r>
                      <a:endParaRPr lang="fr-F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Conférence</a:t>
                      </a:r>
                      <a:endParaRPr lang="fr-F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1755" algn="just" eaLnBrk="0" hangingPunct="0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100" dirty="0">
                          <a:effectLst/>
                        </a:rPr>
                        <a:t>Pr. ADDA Ahmed : Situation et perspectives de développement de la production de semences en Algérie, importance de la création d’une banque de gènes.</a:t>
                      </a:r>
                    </a:p>
                    <a:p>
                      <a:pPr marR="71755" algn="just" eaLnBrk="0" hangingPunct="0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100" dirty="0">
                          <a:effectLst/>
                        </a:rPr>
                        <a:t>Laboratoire d’Agro-biotechnologie et de Nutrition en Zones Semi-arides, Université Ibn </a:t>
                      </a:r>
                      <a:r>
                        <a:rPr lang="fr-FR" sz="1100" dirty="0" err="1">
                          <a:effectLst/>
                        </a:rPr>
                        <a:t>Khaldoun</a:t>
                      </a:r>
                      <a:r>
                        <a:rPr lang="fr-FR" sz="1100" dirty="0">
                          <a:effectLst/>
                        </a:rPr>
                        <a:t> – Tiaret, Algérie.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279180">
                <a:tc>
                  <a:txBody>
                    <a:bodyPr/>
                    <a:lstStyle/>
                    <a:p>
                      <a:pPr eaLnBrk="0" hangingPunct="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11h50</a:t>
                      </a:r>
                      <a:endParaRPr lang="fr-F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eaLnBrk="0" hangingPunct="0">
                        <a:lnSpc>
                          <a:spcPts val="135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100" spc="5">
                          <a:effectLst/>
                        </a:rPr>
                        <a:t>DÉBAT</a:t>
                      </a:r>
                      <a:endParaRPr lang="fr-F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eaLnBrk="0" hangingPunct="0">
                        <a:lnSpc>
                          <a:spcPts val="157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279180">
                <a:tc>
                  <a:txBody>
                    <a:bodyPr/>
                    <a:lstStyle/>
                    <a:p>
                      <a:pPr eaLnBrk="0" hangingPunct="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13h00</a:t>
                      </a:r>
                      <a:endParaRPr lang="fr-F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spc="5">
                          <a:effectLst/>
                        </a:rPr>
                        <a:t>DÉJEUNER</a:t>
                      </a:r>
                      <a:endParaRPr lang="fr-F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eaLnBrk="0" hangingPunct="0">
                        <a:lnSpc>
                          <a:spcPts val="157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 advTm="5000">
        <p14:glitter pattern="hexagon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>
          <a:xfrm>
            <a:off x="179512" y="2420888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fr-FR" sz="1800" dirty="0" smtClean="0"/>
              <a:t>  </a:t>
            </a:r>
            <a:br>
              <a:rPr lang="fr-FR" sz="1800" dirty="0" smtClean="0"/>
            </a:b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-16127" y="404664"/>
            <a:ext cx="91440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fr-FR" sz="1600" b="1" dirty="0">
                <a:solidFill>
                  <a:srgbClr val="FF0000"/>
                </a:solidFill>
              </a:rPr>
              <a:t>APRÈS-MIDI DU MERCREDI 21 NOVEMBRE 2018</a:t>
            </a:r>
            <a:endParaRPr lang="fr-FR" sz="1600" dirty="0">
              <a:solidFill>
                <a:srgbClr val="FF0000"/>
              </a:solidFill>
            </a:endParaRPr>
          </a:p>
          <a:p>
            <a:pPr eaLnBrk="0" hangingPunct="0"/>
            <a:r>
              <a:rPr lang="fr-FR" sz="1600" b="1" dirty="0">
                <a:solidFill>
                  <a:srgbClr val="FF0000"/>
                </a:solidFill>
              </a:rPr>
              <a:t>THÈME I : Le développement durable en Algérie, pratiques et perspectives</a:t>
            </a:r>
            <a:r>
              <a:rPr lang="fr-FR" sz="1600" b="1" dirty="0"/>
              <a:t>.</a:t>
            </a:r>
            <a:endParaRPr lang="fr-FR" sz="1600" dirty="0"/>
          </a:p>
          <a:p>
            <a:pPr algn="ctr" eaLnBrk="0" hangingPunct="0"/>
            <a:r>
              <a:rPr lang="fr-FR" sz="1600" b="1" dirty="0">
                <a:solidFill>
                  <a:srgbClr val="0070C0"/>
                </a:solidFill>
              </a:rPr>
              <a:t>COMMUNICATIONS</a:t>
            </a:r>
            <a:endParaRPr lang="fr-FR" sz="1600" dirty="0">
              <a:solidFill>
                <a:srgbClr val="0070C0"/>
              </a:solidFill>
            </a:endParaRPr>
          </a:p>
          <a:p>
            <a:pPr eaLnBrk="0" hangingPunct="0"/>
            <a:r>
              <a:rPr lang="fr-FR" sz="1600" b="1" dirty="0"/>
              <a:t>14h30 : DEUXIÈME SÉANCE</a:t>
            </a:r>
            <a:endParaRPr lang="fr-FR" sz="1600" dirty="0"/>
          </a:p>
          <a:p>
            <a:pPr eaLnBrk="1" fontAlgn="auto" hangingPunct="1"/>
            <a:r>
              <a:rPr lang="fr-FR" sz="1600" b="1" dirty="0"/>
              <a:t>Président de séance : Pr. BELKHODJA Moulay, « Université Oran1 Ahmed </a:t>
            </a:r>
            <a:r>
              <a:rPr lang="fr-FR" sz="1600" b="1" dirty="0" err="1"/>
              <a:t>Benbella</a:t>
            </a:r>
            <a:r>
              <a:rPr lang="fr-FR" sz="1600" b="1" dirty="0"/>
              <a:t>, Algérie.».</a:t>
            </a:r>
            <a:endParaRPr lang="fr-FR" sz="1600" dirty="0"/>
          </a:p>
          <a:p>
            <a:pPr eaLnBrk="0" hangingPunct="0"/>
            <a:r>
              <a:rPr lang="fr-FR" sz="1600" b="1" dirty="0"/>
              <a:t>14h30 : ZOUBEIDI Malika :</a:t>
            </a:r>
            <a:r>
              <a:rPr lang="fr-FR" sz="1600" dirty="0"/>
              <a:t> « Rôle du PNDA dans le développement durable de la steppe Algérienne : Plantation de l’olivier. Cas de la région de Djelfa ».</a:t>
            </a:r>
          </a:p>
          <a:p>
            <a:pPr eaLnBrk="0" hangingPunct="0"/>
            <a:r>
              <a:rPr lang="fr-FR" sz="1600" b="1" dirty="0"/>
              <a:t>14h40 : RAHMOUNE Bilal : </a:t>
            </a:r>
            <a:r>
              <a:rPr lang="fr-FR" sz="1600" dirty="0"/>
              <a:t>« Effet de nouvelles souches PGPR (Plant </a:t>
            </a:r>
            <a:r>
              <a:rPr lang="fr-FR" sz="1600" dirty="0" err="1"/>
              <a:t>Growth</a:t>
            </a:r>
            <a:r>
              <a:rPr lang="fr-FR" sz="1600" dirty="0"/>
              <a:t> </a:t>
            </a:r>
            <a:r>
              <a:rPr lang="fr-FR" sz="1600" dirty="0" err="1"/>
              <a:t>Promoting</a:t>
            </a:r>
            <a:r>
              <a:rPr lang="fr-FR" sz="1600" dirty="0"/>
              <a:t> </a:t>
            </a:r>
            <a:r>
              <a:rPr lang="fr-FR" sz="1600" dirty="0" err="1"/>
              <a:t>Rhizobacteria</a:t>
            </a:r>
            <a:r>
              <a:rPr lang="fr-FR" sz="1600" dirty="0"/>
              <a:t>) sur la croissance et l’atténuation des stress abiotiques chez le maïs (</a:t>
            </a:r>
            <a:r>
              <a:rPr lang="fr-FR" sz="1600" i="1" dirty="0" err="1"/>
              <a:t>Zea</a:t>
            </a:r>
            <a:r>
              <a:rPr lang="fr-FR" sz="1600" i="1" dirty="0"/>
              <a:t> </a:t>
            </a:r>
            <a:r>
              <a:rPr lang="fr-FR" sz="1600" i="1" dirty="0" err="1"/>
              <a:t>mays</a:t>
            </a:r>
            <a:r>
              <a:rPr lang="fr-FR" sz="1600" dirty="0"/>
              <a:t>) ».</a:t>
            </a:r>
          </a:p>
          <a:p>
            <a:pPr eaLnBrk="0" hangingPunct="0"/>
            <a:r>
              <a:rPr lang="fr-FR" sz="1600" b="1" dirty="0"/>
              <a:t>14h50 : TOUHAMI </a:t>
            </a:r>
            <a:r>
              <a:rPr lang="fr-FR" sz="1600" b="1" dirty="0" err="1"/>
              <a:t>Achouak</a:t>
            </a:r>
            <a:r>
              <a:rPr lang="fr-FR" sz="1600" b="1" dirty="0"/>
              <a:t> : </a:t>
            </a:r>
            <a:r>
              <a:rPr lang="fr-FR" sz="1600" dirty="0"/>
              <a:t>« Les serres automatiques pour une gestion agricole durable au sud d’Algérie ».</a:t>
            </a:r>
          </a:p>
          <a:p>
            <a:pPr eaLnBrk="0" hangingPunct="0"/>
            <a:r>
              <a:rPr lang="fr-FR" sz="1600" b="1" dirty="0"/>
              <a:t>15h00 : BOUTELDJA Rachida :</a:t>
            </a:r>
            <a:r>
              <a:rPr lang="fr-FR" sz="1600" dirty="0"/>
              <a:t> « Contribution à l’étude </a:t>
            </a:r>
            <a:r>
              <a:rPr lang="fr-FR" sz="1600" dirty="0" err="1"/>
              <a:t>phytochimique</a:t>
            </a:r>
            <a:r>
              <a:rPr lang="fr-FR" sz="1600" dirty="0"/>
              <a:t> de </a:t>
            </a:r>
            <a:r>
              <a:rPr lang="fr-FR" sz="1600" i="1" dirty="0" err="1"/>
              <a:t>Salvia</a:t>
            </a:r>
            <a:r>
              <a:rPr lang="fr-FR" sz="1600" i="1" dirty="0"/>
              <a:t> </a:t>
            </a:r>
            <a:r>
              <a:rPr lang="fr-FR" sz="1600" i="1" dirty="0" err="1"/>
              <a:t>officinalis</a:t>
            </a:r>
            <a:r>
              <a:rPr lang="fr-FR" sz="1600" dirty="0"/>
              <a:t> L. et leur effet antibactérien contre </a:t>
            </a:r>
            <a:r>
              <a:rPr lang="fr-FR" sz="1600" i="1" dirty="0"/>
              <a:t>Escherichia coli</a:t>
            </a:r>
            <a:r>
              <a:rPr lang="fr-FR" sz="1600" dirty="0"/>
              <a:t> et </a:t>
            </a:r>
            <a:r>
              <a:rPr lang="fr-FR" sz="1600" i="1" dirty="0"/>
              <a:t>Staphylococcus aureus</a:t>
            </a:r>
            <a:r>
              <a:rPr lang="fr-FR" sz="1600" dirty="0"/>
              <a:t> ».</a:t>
            </a:r>
          </a:p>
          <a:p>
            <a:pPr eaLnBrk="0" hangingPunct="0"/>
            <a:r>
              <a:rPr lang="fr-FR" sz="1600" b="1" dirty="0"/>
              <a:t>15h10 : NASRALLAH Yahia :</a:t>
            </a:r>
            <a:r>
              <a:rPr lang="fr-FR" sz="1600" dirty="0"/>
              <a:t> « Indicateurs des impacts du développement durable sur les ressources naturelles : Cas des communes de la wilaya de Saida (Algérie occidentale) ».</a:t>
            </a:r>
          </a:p>
          <a:p>
            <a:pPr eaLnBrk="0" hangingPunct="0"/>
            <a:r>
              <a:rPr lang="fr-FR" sz="1600" b="1" dirty="0"/>
              <a:t>15h20 : SOUICI Samia :</a:t>
            </a:r>
            <a:r>
              <a:rPr lang="fr-FR" sz="1600" dirty="0"/>
              <a:t> « Effet des différents traitements culturaux sur les propriétés physiques d’un sol limono-argileux cultivé en blé dur ».</a:t>
            </a:r>
          </a:p>
          <a:p>
            <a:pPr eaLnBrk="0" hangingPunct="0"/>
            <a:r>
              <a:rPr lang="fr-FR" sz="1600" b="1" dirty="0"/>
              <a:t>15h30 : </a:t>
            </a:r>
            <a:r>
              <a:rPr lang="fr-FR" sz="1600" dirty="0"/>
              <a:t>DÉBAT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 advTm="5000">
        <p14:glitter pattern="hexagon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60648"/>
            <a:ext cx="903649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fr-FR" b="1" dirty="0">
                <a:solidFill>
                  <a:srgbClr val="0070C0"/>
                </a:solidFill>
              </a:rPr>
              <a:t>THÈME II : Développement durable face aux changements climatiques</a:t>
            </a:r>
            <a:r>
              <a:rPr lang="fr-FR" dirty="0">
                <a:solidFill>
                  <a:srgbClr val="0070C0"/>
                </a:solidFill>
              </a:rPr>
              <a:t>.</a:t>
            </a:r>
            <a:r>
              <a:rPr lang="fr-FR" b="1" dirty="0">
                <a:solidFill>
                  <a:srgbClr val="0070C0"/>
                </a:solidFill>
              </a:rPr>
              <a:t> </a:t>
            </a:r>
            <a:endParaRPr lang="fr-FR" dirty="0">
              <a:solidFill>
                <a:srgbClr val="0070C0"/>
              </a:solidFill>
            </a:endParaRPr>
          </a:p>
          <a:p>
            <a:pPr algn="ctr" eaLnBrk="0" hangingPunct="0"/>
            <a:r>
              <a:rPr lang="fr-FR" b="1" dirty="0">
                <a:solidFill>
                  <a:srgbClr val="0070C0"/>
                </a:solidFill>
              </a:rPr>
              <a:t>COMMUNICATIONS</a:t>
            </a:r>
            <a:endParaRPr lang="fr-FR" dirty="0">
              <a:solidFill>
                <a:srgbClr val="0070C0"/>
              </a:solidFill>
            </a:endParaRPr>
          </a:p>
          <a:p>
            <a:pPr eaLnBrk="1" fontAlgn="auto" hangingPunct="1"/>
            <a:r>
              <a:rPr lang="fr-FR" b="1" dirty="0">
                <a:solidFill>
                  <a:srgbClr val="0070C0"/>
                </a:solidFill>
              </a:rPr>
              <a:t>15h40 : TROISIÈME SÉANCE</a:t>
            </a:r>
            <a:endParaRPr lang="fr-FR" dirty="0">
              <a:solidFill>
                <a:srgbClr val="0070C0"/>
              </a:solidFill>
            </a:endParaRPr>
          </a:p>
          <a:p>
            <a:pPr eaLnBrk="1" fontAlgn="auto" hangingPunct="1"/>
            <a:r>
              <a:rPr lang="fr-FR" sz="1600" b="1" dirty="0"/>
              <a:t>Président de séance : Dr. GUEMOUR Djilali,  «Faculté des SNV, Université Ibn </a:t>
            </a:r>
            <a:r>
              <a:rPr lang="fr-FR" sz="1600" b="1" dirty="0" err="1"/>
              <a:t>Khaldoun</a:t>
            </a:r>
            <a:r>
              <a:rPr lang="fr-FR" sz="1600" b="1" dirty="0"/>
              <a:t> – Tiaret».</a:t>
            </a:r>
            <a:endParaRPr lang="fr-FR" sz="1600" dirty="0"/>
          </a:p>
          <a:p>
            <a:pPr eaLnBrk="0" hangingPunct="0"/>
            <a:r>
              <a:rPr lang="fr-FR" sz="1600" b="1" dirty="0"/>
              <a:t>15h40 : LOUACINI Brahim Kamal : « </a:t>
            </a:r>
            <a:r>
              <a:rPr lang="fr-FR" sz="1600" dirty="0"/>
              <a:t>Le cactus, source alimentaire des ovins en condition de sécheresse ». </a:t>
            </a:r>
            <a:r>
              <a:rPr lang="fr-FR" sz="1600" b="1" dirty="0"/>
              <a:t> </a:t>
            </a:r>
            <a:endParaRPr lang="fr-FR" sz="1600" dirty="0"/>
          </a:p>
          <a:p>
            <a:pPr eaLnBrk="0" hangingPunct="0"/>
            <a:r>
              <a:rPr lang="fr-FR" sz="1600" b="1" dirty="0"/>
              <a:t>15h50 : ABDELKRIM Zohra</a:t>
            </a:r>
            <a:r>
              <a:rPr lang="fr-FR" sz="1600" dirty="0"/>
              <a:t> : « </a:t>
            </a:r>
            <a:r>
              <a:rPr lang="ar-DZ" sz="1600" dirty="0"/>
              <a:t>الجفاف في الجزائر و تأثيره على البيئة</a:t>
            </a:r>
            <a:r>
              <a:rPr lang="fr-FR" sz="1600" dirty="0"/>
              <a:t> </a:t>
            </a:r>
            <a:r>
              <a:rPr lang="fr-FR" sz="1600" b="1" dirty="0"/>
              <a:t>».</a:t>
            </a:r>
            <a:endParaRPr lang="fr-FR" sz="1600" dirty="0"/>
          </a:p>
          <a:p>
            <a:pPr eaLnBrk="0" hangingPunct="0"/>
            <a:r>
              <a:rPr lang="fr-FR" sz="1600" b="1" dirty="0"/>
              <a:t>16h00 :</a:t>
            </a:r>
            <a:r>
              <a:rPr lang="fr-FR" sz="1600" dirty="0"/>
              <a:t> </a:t>
            </a:r>
            <a:r>
              <a:rPr lang="fr-FR" sz="1600" b="1" dirty="0"/>
              <a:t>AIT SAID Samir : </a:t>
            </a:r>
            <a:r>
              <a:rPr lang="fr-FR" sz="1600" dirty="0"/>
              <a:t>« Effet de l’aridité sur la </a:t>
            </a:r>
            <a:r>
              <a:rPr lang="fr-FR" sz="1600" dirty="0" err="1"/>
              <a:t>phytodermologie</a:t>
            </a:r>
            <a:r>
              <a:rPr lang="fr-FR" sz="1600" dirty="0"/>
              <a:t> et les teneurs en composes phénoliques chez le pistachier de l’atlas d’Algérie ».</a:t>
            </a:r>
            <a:r>
              <a:rPr lang="fr-FR" sz="1600" b="1" dirty="0"/>
              <a:t>  </a:t>
            </a:r>
            <a:endParaRPr lang="fr-FR" sz="1600" dirty="0"/>
          </a:p>
          <a:p>
            <a:pPr eaLnBrk="0" hangingPunct="0"/>
            <a:r>
              <a:rPr lang="fr-FR" sz="1600" b="1" dirty="0"/>
              <a:t>16h10 : DJELLOULI Fayçal : </a:t>
            </a:r>
            <a:r>
              <a:rPr lang="fr-FR" sz="1600" dirty="0"/>
              <a:t>« Performance de l'indice de sécheresse efficace (</a:t>
            </a:r>
            <a:r>
              <a:rPr lang="fr-FR" sz="1600" dirty="0" err="1"/>
              <a:t>edi</a:t>
            </a:r>
            <a:r>
              <a:rPr lang="fr-FR" sz="1600" dirty="0"/>
              <a:t>) pour l’évaluation et le suivi de la sécheresse météorologique au niveau du bassin versant d’Oued Louza NW-Algérie).</a:t>
            </a:r>
          </a:p>
          <a:p>
            <a:pPr eaLnBrk="0" hangingPunct="0"/>
            <a:r>
              <a:rPr lang="fr-FR" sz="1600" b="1" dirty="0"/>
              <a:t>16h20 : FACI Mohammed : </a:t>
            </a:r>
            <a:r>
              <a:rPr lang="fr-FR" sz="1600" dirty="0"/>
              <a:t>« Analyse de l’évolution de la température de l’air en Algérie ». </a:t>
            </a:r>
          </a:p>
          <a:p>
            <a:pPr eaLnBrk="0" hangingPunct="0"/>
            <a:r>
              <a:rPr lang="fr-FR" sz="1600" b="1" dirty="0"/>
              <a:t>16h30 : MIHOUB Adil :</a:t>
            </a:r>
            <a:r>
              <a:rPr lang="fr-FR" sz="1600" dirty="0"/>
              <a:t> « Adoption d'une méthode simplifie pour l’estimation des besoins en eau du palmier dattier à l’Oued </a:t>
            </a:r>
            <a:r>
              <a:rPr lang="fr-FR" sz="1600" dirty="0" err="1"/>
              <a:t>Righ</a:t>
            </a:r>
            <a:r>
              <a:rPr lang="fr-FR" sz="1600" dirty="0"/>
              <a:t> (Sud-est Algérien) ».</a:t>
            </a:r>
            <a:r>
              <a:rPr lang="fr-FR" sz="1600" b="1" dirty="0"/>
              <a:t> </a:t>
            </a:r>
            <a:endParaRPr lang="fr-FR" sz="1600" dirty="0"/>
          </a:p>
          <a:p>
            <a:pPr eaLnBrk="0" hangingPunct="0"/>
            <a:r>
              <a:rPr lang="fr-FR" sz="1600" b="1" dirty="0"/>
              <a:t>16h40 : </a:t>
            </a:r>
            <a:r>
              <a:rPr lang="fr-FR" sz="1600" dirty="0"/>
              <a:t>DÉBAT</a:t>
            </a:r>
          </a:p>
          <a:p>
            <a:pPr eaLnBrk="0" hangingPunct="0"/>
            <a:r>
              <a:rPr lang="fr-FR" sz="1600" b="1" dirty="0"/>
              <a:t>16h50 : Pause-café + Session Posters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173961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 advTm="5000">
        <p14:glitter pattern="hexagon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268760"/>
            <a:ext cx="8229600" cy="3240360"/>
          </a:xfrm>
        </p:spPr>
        <p:txBody>
          <a:bodyPr/>
          <a:lstStyle/>
          <a:p>
            <a:r>
              <a:rPr lang="fr-FR" sz="1600" i="0" dirty="0">
                <a:solidFill>
                  <a:srgbClr val="0070C0"/>
                </a:solidFill>
              </a:rPr>
              <a:t>17h00 : QUATRIÈME SÉANCE</a:t>
            </a:r>
            <a:br>
              <a:rPr lang="fr-FR" sz="1600" i="0" dirty="0">
                <a:solidFill>
                  <a:srgbClr val="0070C0"/>
                </a:solidFill>
              </a:rPr>
            </a:br>
            <a:r>
              <a:rPr lang="fr-FR" sz="1600" i="0" dirty="0">
                <a:solidFill>
                  <a:srgbClr val="0070C0"/>
                </a:solidFill>
              </a:rPr>
              <a:t>Président de séance : Dr. BOUSSOUM M.O, «Faculté des SNV, Université Ibn </a:t>
            </a:r>
            <a:r>
              <a:rPr lang="fr-FR" sz="1600" i="0" dirty="0" err="1">
                <a:solidFill>
                  <a:srgbClr val="0070C0"/>
                </a:solidFill>
              </a:rPr>
              <a:t>Khaldoun</a:t>
            </a:r>
            <a:r>
              <a:rPr lang="fr-FR" sz="1600" i="0" dirty="0">
                <a:solidFill>
                  <a:srgbClr val="0070C0"/>
                </a:solidFill>
              </a:rPr>
              <a:t> – Tiaret</a:t>
            </a:r>
            <a:r>
              <a:rPr lang="fr-FR" sz="1800" i="0" dirty="0">
                <a:solidFill>
                  <a:srgbClr val="0070C0"/>
                </a:solidFill>
              </a:rPr>
              <a:t>».</a:t>
            </a:r>
            <a:br>
              <a:rPr lang="fr-FR" sz="1800" i="0" dirty="0">
                <a:solidFill>
                  <a:srgbClr val="0070C0"/>
                </a:solidFill>
              </a:rPr>
            </a:br>
            <a:r>
              <a:rPr lang="en-US" sz="1400" b="1" i="0" dirty="0"/>
              <a:t>17h00 : HOUYOU </a:t>
            </a:r>
            <a:r>
              <a:rPr lang="en-US" sz="1400" b="1" i="0" dirty="0" err="1"/>
              <a:t>Zohra</a:t>
            </a:r>
            <a:r>
              <a:rPr lang="en-US" sz="1400" b="1" i="0" dirty="0"/>
              <a:t> : </a:t>
            </a:r>
            <a:r>
              <a:rPr lang="en-US" sz="1400" i="0" dirty="0"/>
              <a:t>« </a:t>
            </a:r>
            <a:r>
              <a:rPr lang="en-US" sz="1400" i="0" dirty="0" err="1"/>
              <a:t>Stipa</a:t>
            </a:r>
            <a:r>
              <a:rPr lang="en-US" sz="1400" i="0" dirty="0"/>
              <a:t> </a:t>
            </a:r>
            <a:r>
              <a:rPr lang="en-US" sz="1400" i="0" dirty="0" err="1"/>
              <a:t>tenacissima</a:t>
            </a:r>
            <a:r>
              <a:rPr lang="en-US" sz="1400" i="0" dirty="0"/>
              <a:t> </a:t>
            </a:r>
            <a:r>
              <a:rPr lang="en-US" sz="1400" i="0" dirty="0" err="1"/>
              <a:t>Loefl</a:t>
            </a:r>
            <a:r>
              <a:rPr lang="en-US" sz="1400" i="0" dirty="0"/>
              <a:t>. ex L.'s behavior in the face of climatic  variations in the Algerian </a:t>
            </a:r>
            <a:r>
              <a:rPr lang="en-US" sz="1400" i="0" dirty="0" err="1"/>
              <a:t>steppic</a:t>
            </a:r>
            <a:r>
              <a:rPr lang="en-US" sz="1400" i="0" dirty="0"/>
              <a:t> rangelands ».  </a:t>
            </a:r>
            <a:r>
              <a:rPr lang="ar-DZ" sz="1400" i="0" dirty="0" smtClean="0"/>
              <a:t/>
            </a:r>
            <a:br>
              <a:rPr lang="ar-DZ" sz="1400" i="0" dirty="0" smtClean="0"/>
            </a:br>
            <a:r>
              <a:rPr lang="fr-FR" sz="1400" i="0" dirty="0"/>
              <a:t/>
            </a:r>
            <a:br>
              <a:rPr lang="fr-FR" sz="1400" i="0" dirty="0"/>
            </a:br>
            <a:r>
              <a:rPr lang="fr-FR" sz="1400" b="1" i="0" dirty="0"/>
              <a:t>17h10 : HANDJAR </a:t>
            </a:r>
            <a:r>
              <a:rPr lang="fr-FR" sz="1400" b="1" i="0" dirty="0" err="1"/>
              <a:t>Houria</a:t>
            </a:r>
            <a:r>
              <a:rPr lang="fr-FR" sz="1400" b="1" i="0" dirty="0"/>
              <a:t> : </a:t>
            </a:r>
            <a:r>
              <a:rPr lang="fr-FR" sz="1400" i="0" dirty="0"/>
              <a:t>« Effet de la température sur la croissance de la sardine dans le bassin Algérien </a:t>
            </a:r>
            <a:r>
              <a:rPr lang="fr-FR" sz="1400" i="0" dirty="0" smtClean="0"/>
              <a:t>».</a:t>
            </a:r>
            <a:r>
              <a:rPr lang="ar-DZ" sz="1400" i="0" dirty="0" smtClean="0"/>
              <a:t/>
            </a:r>
            <a:br>
              <a:rPr lang="ar-DZ" sz="1400" i="0" dirty="0" smtClean="0"/>
            </a:br>
            <a:r>
              <a:rPr lang="fr-FR" sz="1400" i="0" dirty="0"/>
              <a:t/>
            </a:r>
            <a:br>
              <a:rPr lang="fr-FR" sz="1400" i="0" dirty="0"/>
            </a:br>
            <a:r>
              <a:rPr lang="fr-FR" sz="1400" b="1" i="0" dirty="0"/>
              <a:t>17h20 : SAHAR </a:t>
            </a:r>
            <a:r>
              <a:rPr lang="fr-FR" sz="1400" b="1" i="0" dirty="0" err="1"/>
              <a:t>Ouahiba</a:t>
            </a:r>
            <a:r>
              <a:rPr lang="fr-FR" sz="1400" b="1" i="0" dirty="0"/>
              <a:t> : </a:t>
            </a:r>
            <a:r>
              <a:rPr lang="fr-FR" sz="1400" i="0" dirty="0"/>
              <a:t>« Les incendies de forêt en Algérie, situation actuelle et perspectives </a:t>
            </a:r>
            <a:r>
              <a:rPr lang="fr-FR" sz="1400" i="0" dirty="0" smtClean="0"/>
              <a:t>».</a:t>
            </a:r>
            <a:r>
              <a:rPr lang="ar-DZ" sz="1400" i="0" dirty="0" smtClean="0"/>
              <a:t/>
            </a:r>
            <a:br>
              <a:rPr lang="ar-DZ" sz="1400" i="0" dirty="0" smtClean="0"/>
            </a:br>
            <a:r>
              <a:rPr lang="fr-FR" sz="1400" i="0" dirty="0"/>
              <a:t/>
            </a:r>
            <a:br>
              <a:rPr lang="fr-FR" sz="1400" i="0" dirty="0"/>
            </a:br>
            <a:r>
              <a:rPr lang="fr-FR" sz="1400" b="1" i="0" dirty="0"/>
              <a:t>17h30 : SEBA Amina : </a:t>
            </a:r>
            <a:r>
              <a:rPr lang="fr-FR" sz="1400" i="0" dirty="0"/>
              <a:t>« L’effet de salinisation sur le changement des zones humides algérienne en utilisant des données satellitaires multi temporelles </a:t>
            </a:r>
            <a:r>
              <a:rPr lang="fr-FR" sz="1400" i="0" dirty="0" smtClean="0"/>
              <a:t>».</a:t>
            </a:r>
            <a:r>
              <a:rPr lang="ar-DZ" sz="1400" i="0" dirty="0" smtClean="0"/>
              <a:t/>
            </a:r>
            <a:br>
              <a:rPr lang="ar-DZ" sz="1400" i="0" dirty="0" smtClean="0"/>
            </a:br>
            <a:r>
              <a:rPr lang="fr-FR" sz="1400" b="1" i="0" dirty="0" smtClean="0"/>
              <a:t>  </a:t>
            </a:r>
            <a:r>
              <a:rPr lang="fr-FR" sz="1400" i="0" dirty="0" smtClean="0"/>
              <a:t>   </a:t>
            </a:r>
            <a:r>
              <a:rPr lang="fr-FR" sz="1400" i="0" dirty="0"/>
              <a:t/>
            </a:r>
            <a:br>
              <a:rPr lang="fr-FR" sz="1400" i="0" dirty="0"/>
            </a:br>
            <a:r>
              <a:rPr lang="fr-FR" sz="1400" b="1" i="0" dirty="0"/>
              <a:t>17h40 : BENAICHATA </a:t>
            </a:r>
            <a:r>
              <a:rPr lang="fr-FR" sz="1400" b="1" i="0" dirty="0" err="1"/>
              <a:t>Lazreg</a:t>
            </a:r>
            <a:r>
              <a:rPr lang="fr-FR" sz="1400" b="1" i="0" dirty="0"/>
              <a:t> : </a:t>
            </a:r>
            <a:r>
              <a:rPr lang="fr-FR" sz="1400" i="0" dirty="0"/>
              <a:t>« Impact du changement climatique sur la production agricole en Algérie du Nord </a:t>
            </a:r>
            <a:r>
              <a:rPr lang="fr-FR" sz="1400" i="0" dirty="0" smtClean="0"/>
              <a:t>».</a:t>
            </a:r>
            <a:r>
              <a:rPr lang="ar-DZ" sz="1400" i="0" dirty="0" smtClean="0"/>
              <a:t/>
            </a:r>
            <a:br>
              <a:rPr lang="ar-DZ" sz="1400" i="0" dirty="0" smtClean="0"/>
            </a:br>
            <a:r>
              <a:rPr lang="fr-FR" sz="1400" i="0" dirty="0"/>
              <a:t/>
            </a:r>
            <a:br>
              <a:rPr lang="fr-FR" sz="1400" i="0" dirty="0"/>
            </a:br>
            <a:r>
              <a:rPr lang="fr-FR" sz="1400" b="1" i="0" dirty="0"/>
              <a:t>17h50 : CHADLI </a:t>
            </a:r>
            <a:r>
              <a:rPr lang="fr-FR" sz="1400" b="1" i="0" dirty="0" err="1"/>
              <a:t>Souhila</a:t>
            </a:r>
            <a:r>
              <a:rPr lang="fr-FR" sz="1400" b="1" i="0" dirty="0"/>
              <a:t> : « </a:t>
            </a:r>
            <a:r>
              <a:rPr lang="fr-FR" sz="1400" i="0" dirty="0"/>
              <a:t>Développements de stratégies pour une résilience face au changement climatique ».</a:t>
            </a:r>
            <a:br>
              <a:rPr lang="fr-FR" sz="1400" i="0" dirty="0"/>
            </a:br>
            <a:r>
              <a:rPr lang="fr-FR" sz="1400" b="1" i="0" dirty="0"/>
              <a:t>18h00 : </a:t>
            </a:r>
            <a:r>
              <a:rPr lang="fr-FR" sz="1400" i="0" dirty="0"/>
              <a:t>DÉBAT</a:t>
            </a:r>
            <a:br>
              <a:rPr lang="fr-FR" sz="1400" i="0" dirty="0"/>
            </a:br>
            <a:r>
              <a:rPr lang="fr-FR" sz="1400" b="1" dirty="0"/>
              <a:t> </a:t>
            </a:r>
            <a:r>
              <a:rPr lang="fr-FR" sz="1400" dirty="0"/>
              <a:t/>
            </a:r>
            <a:br>
              <a:rPr lang="fr-FR" sz="1400" dirty="0"/>
            </a:b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4081888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 advTm="5000">
        <p14:glitter pattern="hexagon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2060848"/>
            <a:ext cx="8229600" cy="1143000"/>
          </a:xfrm>
        </p:spPr>
        <p:txBody>
          <a:bodyPr/>
          <a:lstStyle/>
          <a:p>
            <a:pPr eaLnBrk="0" hangingPunct="0"/>
            <a:r>
              <a:rPr lang="fr-FR" sz="1400" i="0" dirty="0"/>
              <a:t>THÈME IV : Perspectives d’une banque de gènes en Algérie. </a:t>
            </a:r>
            <a:br>
              <a:rPr lang="fr-FR" sz="1400" i="0" dirty="0"/>
            </a:br>
            <a:r>
              <a:rPr lang="fr-FR" sz="1400" i="0" dirty="0"/>
              <a:t>COMMUNICATIONS</a:t>
            </a:r>
            <a:br>
              <a:rPr lang="fr-FR" sz="1400" i="0" dirty="0"/>
            </a:br>
            <a:r>
              <a:rPr lang="fr-FR" sz="1400" i="0" dirty="0"/>
              <a:t>09h00 : CINQUIÈME SÉANCE</a:t>
            </a:r>
            <a:br>
              <a:rPr lang="fr-FR" sz="1400" i="0" dirty="0"/>
            </a:br>
            <a:r>
              <a:rPr lang="fr-FR" sz="1400" i="0" dirty="0"/>
              <a:t>Président de séance: Dr. BOUCHENAFA Nadia, «Faculté des SNV, Université Ibn </a:t>
            </a:r>
            <a:r>
              <a:rPr lang="fr-FR" sz="1400" i="0" dirty="0" err="1"/>
              <a:t>Khaldoun</a:t>
            </a:r>
            <a:r>
              <a:rPr lang="fr-FR" sz="1400" i="0" dirty="0"/>
              <a:t> – Tiaret».</a:t>
            </a:r>
            <a:br>
              <a:rPr lang="fr-FR" sz="1400" i="0" dirty="0"/>
            </a:br>
            <a:r>
              <a:rPr lang="fr-FR" sz="1400" b="1" dirty="0"/>
              <a:t>09h00 : MEDDOUR Rachid : « </a:t>
            </a:r>
            <a:r>
              <a:rPr lang="fr-FR" sz="1400" dirty="0"/>
              <a:t>Les banques de graines : Une stratégie de conservation ex situ des plantes rares, endémiques et menacées ». </a:t>
            </a:r>
            <a:r>
              <a:rPr lang="fr-FR" sz="1400" b="1" dirty="0"/>
              <a:t>  </a:t>
            </a:r>
            <a:r>
              <a:rPr lang="fr-FR" sz="1400" dirty="0"/>
              <a:t/>
            </a:r>
            <a:br>
              <a:rPr lang="fr-FR" sz="1400" dirty="0"/>
            </a:br>
            <a:r>
              <a:rPr lang="fr-FR" sz="1400" b="1" dirty="0"/>
              <a:t>09h10 : BENZOHRA Ibrahim </a:t>
            </a:r>
            <a:r>
              <a:rPr lang="fr-FR" sz="1400" b="1" dirty="0" err="1"/>
              <a:t>Elkhalil</a:t>
            </a:r>
            <a:r>
              <a:rPr lang="fr-FR" sz="1400" b="1" dirty="0"/>
              <a:t> : </a:t>
            </a:r>
            <a:r>
              <a:rPr lang="fr-FR" sz="1400" dirty="0"/>
              <a:t>« Recherche des cultivars autochtones du palmier dattier de la Saoura résistants au </a:t>
            </a:r>
            <a:r>
              <a:rPr lang="fr-FR" sz="1400" dirty="0" err="1"/>
              <a:t>Bayoud</a:t>
            </a:r>
            <a:r>
              <a:rPr lang="fr-FR" sz="1400" dirty="0"/>
              <a:t> du palmier dattier (Phoenix </a:t>
            </a:r>
            <a:r>
              <a:rPr lang="fr-FR" sz="1400" dirty="0" err="1"/>
              <a:t>dactylifera</a:t>
            </a:r>
            <a:r>
              <a:rPr lang="fr-FR" sz="1400" dirty="0"/>
              <a:t> L.), la contrainte majeure de l’écosystème oasien.</a:t>
            </a:r>
            <a:br>
              <a:rPr lang="fr-FR" sz="1400" dirty="0"/>
            </a:br>
            <a:r>
              <a:rPr lang="fr-FR" sz="1400" b="1" dirty="0"/>
              <a:t>09h20 : HABIB Noureddine : </a:t>
            </a:r>
            <a:r>
              <a:rPr lang="fr-FR" sz="1400" dirty="0"/>
              <a:t>« Contribution à évaluer les caractéristiques floristiques des certains formations steppiques dans la région de Djelfa, Algérie ».</a:t>
            </a:r>
            <a:br>
              <a:rPr lang="fr-FR" sz="1400" dirty="0"/>
            </a:br>
            <a:r>
              <a:rPr lang="fr-FR" sz="1400" b="1" dirty="0"/>
              <a:t>09h30 : BENKHETTOU Abdelkader : </a:t>
            </a:r>
            <a:r>
              <a:rPr lang="fr-FR" sz="1400" dirty="0"/>
              <a:t>« Etude la de biodiversité agricole et para-agricole des agroécosystèmes en milieu aride : Cas de </a:t>
            </a:r>
            <a:r>
              <a:rPr lang="fr-FR" sz="1400" dirty="0" err="1"/>
              <a:t>Taouiala</a:t>
            </a:r>
            <a:r>
              <a:rPr lang="fr-FR" sz="1400" dirty="0"/>
              <a:t> (W. Laghouat).</a:t>
            </a:r>
            <a:br>
              <a:rPr lang="fr-FR" sz="1400" dirty="0"/>
            </a:br>
            <a:r>
              <a:rPr lang="fr-FR" sz="1400" b="1" dirty="0"/>
              <a:t>09h40 : BOUZID Abdelhakim : </a:t>
            </a:r>
            <a:r>
              <a:rPr lang="fr-FR" sz="1400" dirty="0"/>
              <a:t>« Tentatives de reproduction du Flamant rose (</a:t>
            </a:r>
            <a:r>
              <a:rPr lang="fr-FR" sz="1400" dirty="0" err="1"/>
              <a:t>Phoenicopterus</a:t>
            </a:r>
            <a:r>
              <a:rPr lang="fr-FR" sz="1400" dirty="0"/>
              <a:t> </a:t>
            </a:r>
            <a:r>
              <a:rPr lang="fr-FR" sz="1400" dirty="0" err="1"/>
              <a:t>roseus</a:t>
            </a:r>
            <a:r>
              <a:rPr lang="fr-FR" sz="1400" dirty="0"/>
              <a:t>) dans l’</a:t>
            </a:r>
            <a:r>
              <a:rPr lang="fr-FR" sz="1400" dirty="0" err="1"/>
              <a:t>Oranie</a:t>
            </a:r>
            <a:r>
              <a:rPr lang="fr-FR" sz="1400" dirty="0"/>
              <a:t> (Algérie) et les mesures de conservation.</a:t>
            </a:r>
            <a:br>
              <a:rPr lang="fr-FR" sz="1400" dirty="0"/>
            </a:br>
            <a:r>
              <a:rPr lang="fr-FR" sz="1400" b="1" dirty="0"/>
              <a:t>09h50 : LEBTAHI Fatiha : </a:t>
            </a:r>
            <a:r>
              <a:rPr lang="fr-FR" sz="1400" dirty="0"/>
              <a:t>« Embryogenèse somatique à partir d’embryons </a:t>
            </a:r>
            <a:r>
              <a:rPr lang="fr-FR" sz="1400" dirty="0" err="1"/>
              <a:t>zygotiques</a:t>
            </a:r>
            <a:r>
              <a:rPr lang="fr-FR" sz="1400" dirty="0"/>
              <a:t> matures chez le chêne liège (Quercus suber L.).</a:t>
            </a:r>
            <a:br>
              <a:rPr lang="fr-FR" sz="1400" dirty="0"/>
            </a:br>
            <a:r>
              <a:rPr lang="fr-FR" sz="1400" b="1" dirty="0"/>
              <a:t>10h00 : DEMNATI Fatma : </a:t>
            </a:r>
            <a:r>
              <a:rPr lang="fr-FR" sz="1400" dirty="0"/>
              <a:t>« Biodiversité des plantes halophytes du site classe </a:t>
            </a:r>
            <a:r>
              <a:rPr lang="fr-FR" sz="1400" dirty="0" err="1"/>
              <a:t>Ramsar</a:t>
            </a:r>
            <a:r>
              <a:rPr lang="fr-FR" sz="1400" dirty="0"/>
              <a:t> dans la vallée de Oued </a:t>
            </a:r>
            <a:r>
              <a:rPr lang="fr-FR" sz="1400" dirty="0" err="1"/>
              <a:t>Righ</a:t>
            </a:r>
            <a:r>
              <a:rPr lang="fr-FR" sz="1400" dirty="0"/>
              <a:t> : Cas du chott </a:t>
            </a:r>
            <a:r>
              <a:rPr lang="fr-FR" sz="1400" dirty="0" err="1"/>
              <a:t>Merouane</a:t>
            </a:r>
            <a:r>
              <a:rPr lang="fr-FR" sz="1400" dirty="0"/>
              <a:t> ».</a:t>
            </a:r>
            <a:br>
              <a:rPr lang="fr-FR" sz="1400" dirty="0"/>
            </a:br>
            <a:r>
              <a:rPr lang="fr-FR" sz="1400" b="1" dirty="0"/>
              <a:t>10h10 : </a:t>
            </a:r>
            <a:r>
              <a:rPr lang="fr-FR" sz="1400" dirty="0"/>
              <a:t>DÉBAT.</a:t>
            </a:r>
            <a:br>
              <a:rPr lang="fr-FR" sz="1400" dirty="0"/>
            </a:br>
            <a:r>
              <a:rPr lang="fr-FR" sz="1400" b="1" dirty="0"/>
              <a:t>10h20 : Pause-café + Session Posters</a:t>
            </a:r>
            <a:r>
              <a:rPr lang="fr-FR" sz="1400" dirty="0"/>
              <a:t/>
            </a:r>
            <a:br>
              <a:rPr lang="fr-FR" sz="1400" dirty="0"/>
            </a:b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1578815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 advTm="5000">
        <p14:glitter pattern="hexagon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720" y="0"/>
            <a:ext cx="9003775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fr-FR" sz="1400" b="1" dirty="0"/>
              <a:t>THÈME III : Protection de l’environnement, gestion durable de la biodiversité. </a:t>
            </a:r>
            <a:endParaRPr lang="fr-FR" sz="1400" dirty="0"/>
          </a:p>
          <a:p>
            <a:pPr eaLnBrk="0" hangingPunct="0"/>
            <a:r>
              <a:rPr lang="fr-FR" sz="1400" b="1" dirty="0"/>
              <a:t>COMMUNICATIONS</a:t>
            </a:r>
            <a:endParaRPr lang="fr-FR" sz="1400" dirty="0"/>
          </a:p>
          <a:p>
            <a:pPr eaLnBrk="0" hangingPunct="0"/>
            <a:r>
              <a:rPr lang="fr-FR" sz="1400" b="1" dirty="0"/>
              <a:t>10h30 : SIXIÈME SÉANCE</a:t>
            </a:r>
            <a:endParaRPr lang="fr-FR" sz="1400" dirty="0"/>
          </a:p>
          <a:p>
            <a:pPr eaLnBrk="1" fontAlgn="auto" hangingPunct="1"/>
            <a:r>
              <a:rPr lang="fr-FR" sz="1400" b="1" dirty="0"/>
              <a:t>Président de séance : Dr. OULBACHIR Karima. «Faculté des SNV, Université Ibn </a:t>
            </a:r>
            <a:r>
              <a:rPr lang="fr-FR" sz="1400" b="1" dirty="0" err="1"/>
              <a:t>Khaldoun</a:t>
            </a:r>
            <a:r>
              <a:rPr lang="fr-FR" sz="1400" b="1" dirty="0"/>
              <a:t> – Tiaret».</a:t>
            </a:r>
            <a:endParaRPr lang="fr-FR" sz="1400" dirty="0"/>
          </a:p>
          <a:p>
            <a:pPr eaLnBrk="0" hangingPunct="0"/>
            <a:r>
              <a:rPr lang="fr-FR" sz="1400" b="1" dirty="0"/>
              <a:t>10h30 : BOUSSOUM Mohand </a:t>
            </a:r>
            <a:r>
              <a:rPr lang="fr-FR" sz="1400" b="1" dirty="0" err="1"/>
              <a:t>Ouidir</a:t>
            </a:r>
            <a:r>
              <a:rPr lang="fr-FR" sz="1400" b="1" dirty="0"/>
              <a:t> :</a:t>
            </a:r>
            <a:r>
              <a:rPr lang="fr-FR" sz="1400" dirty="0"/>
              <a:t> «Application de la méthode de </a:t>
            </a:r>
            <a:r>
              <a:rPr lang="fr-FR" sz="1400" dirty="0" err="1"/>
              <a:t>prétrempage</a:t>
            </a:r>
            <a:r>
              <a:rPr lang="fr-FR" sz="1400" dirty="0"/>
              <a:t> pour diminuer la contamination des jouets à base de PVC ».</a:t>
            </a:r>
          </a:p>
          <a:p>
            <a:pPr eaLnBrk="0" hangingPunct="0"/>
            <a:r>
              <a:rPr lang="fr-FR" sz="1400" b="1" dirty="0"/>
              <a:t>10h40 : ADAMOU-DJERBAOUI Malika : </a:t>
            </a:r>
            <a:r>
              <a:rPr lang="fr-FR" sz="1400" dirty="0"/>
              <a:t>« Biologie d’un micromammifère « la gerboise » de la région de Tiaret ».  </a:t>
            </a:r>
          </a:p>
          <a:p>
            <a:pPr eaLnBrk="0" hangingPunct="0"/>
            <a:r>
              <a:rPr lang="fr-FR" sz="1400" b="1" dirty="0"/>
              <a:t>10h50 : YEZLI </a:t>
            </a:r>
            <a:r>
              <a:rPr lang="fr-FR" sz="1400" b="1" dirty="0" err="1"/>
              <a:t>Wassim</a:t>
            </a:r>
            <a:r>
              <a:rPr lang="fr-FR" sz="1400" b="1" dirty="0"/>
              <a:t> : </a:t>
            </a:r>
            <a:r>
              <a:rPr lang="fr-FR" sz="1400" dirty="0"/>
              <a:t>« Biodiversité génétique et pathologique chez </a:t>
            </a:r>
            <a:r>
              <a:rPr lang="fr-FR" sz="1400" i="1" dirty="0" err="1"/>
              <a:t>Fusarium</a:t>
            </a:r>
            <a:r>
              <a:rPr lang="fr-FR" sz="1400" i="1" dirty="0"/>
              <a:t> </a:t>
            </a:r>
            <a:r>
              <a:rPr lang="fr-FR" sz="1400" i="1" dirty="0" err="1"/>
              <a:t>spp</a:t>
            </a:r>
            <a:r>
              <a:rPr lang="fr-FR" sz="1400" dirty="0"/>
              <a:t>. et contribution à la lutte biologique par des PGPR ».</a:t>
            </a:r>
            <a:r>
              <a:rPr lang="fr-FR" sz="1400" b="1" dirty="0"/>
              <a:t> </a:t>
            </a:r>
            <a:endParaRPr lang="fr-FR" sz="1400" dirty="0"/>
          </a:p>
          <a:p>
            <a:pPr eaLnBrk="0" hangingPunct="0"/>
            <a:r>
              <a:rPr lang="fr-FR" sz="1400" b="1" dirty="0"/>
              <a:t>11h00 : HOCINE </a:t>
            </a:r>
            <a:r>
              <a:rPr lang="fr-FR" sz="1400" b="1" dirty="0" err="1"/>
              <a:t>Laredj</a:t>
            </a:r>
            <a:r>
              <a:rPr lang="fr-FR" sz="1400" b="1" dirty="0"/>
              <a:t> : </a:t>
            </a:r>
            <a:r>
              <a:rPr lang="fr-FR" sz="1400" dirty="0"/>
              <a:t>« Qualité Mycologique des miels du Sud  du Niger ».</a:t>
            </a:r>
          </a:p>
          <a:p>
            <a:pPr eaLnBrk="0" hangingPunct="0"/>
            <a:r>
              <a:rPr lang="fr-FR" sz="1400" b="1" dirty="0"/>
              <a:t>11h10 : KHALIL Sofiane </a:t>
            </a:r>
            <a:r>
              <a:rPr lang="fr-FR" sz="1400" b="1" dirty="0" err="1"/>
              <a:t>Raouf</a:t>
            </a:r>
            <a:r>
              <a:rPr lang="fr-FR" sz="1400" b="1" dirty="0"/>
              <a:t> : </a:t>
            </a:r>
            <a:r>
              <a:rPr lang="fr-FR" sz="1400" dirty="0"/>
              <a:t>« Evaluation de performances des reproduction de lapins de population locale dans la région de Tiaret en Algérie ».</a:t>
            </a:r>
          </a:p>
          <a:p>
            <a:pPr eaLnBrk="0" hangingPunct="0"/>
            <a:r>
              <a:rPr lang="fr-FR" sz="1400" b="1" dirty="0"/>
              <a:t>11h20 : MELIANI Samia : </a:t>
            </a:r>
            <a:r>
              <a:rPr lang="fr-FR" sz="1400" dirty="0"/>
              <a:t>« Comparaison de la composition du lait de juments arabe et barbes ».  </a:t>
            </a:r>
          </a:p>
          <a:p>
            <a:pPr eaLnBrk="0" hangingPunct="0"/>
            <a:r>
              <a:rPr lang="fr-FR" sz="1400" b="1" dirty="0"/>
              <a:t>11h30 : HENNI Meriem : </a:t>
            </a:r>
            <a:r>
              <a:rPr lang="fr-FR" sz="1400" dirty="0"/>
              <a:t>« Étude de la biodégradation d’un Matériau renforcé par des fibres d’alfa ».</a:t>
            </a:r>
          </a:p>
          <a:p>
            <a:pPr eaLnBrk="0" hangingPunct="0"/>
            <a:r>
              <a:rPr lang="fr-FR" sz="1400" b="1" dirty="0"/>
              <a:t>11h40 : GHAMRI Abdelaziz Nadir : </a:t>
            </a:r>
            <a:r>
              <a:rPr lang="fr-FR" sz="1400" dirty="0"/>
              <a:t>« Nouvelle méthode d’estimation de la valeur pastorale ».</a:t>
            </a:r>
          </a:p>
          <a:p>
            <a:pPr eaLnBrk="0" hangingPunct="0"/>
            <a:r>
              <a:rPr lang="fr-FR" sz="1400" b="1" dirty="0"/>
              <a:t>11h50 : RAFA Asma : </a:t>
            </a:r>
            <a:r>
              <a:rPr lang="fr-FR" sz="1400" dirty="0"/>
              <a:t>« Quelle stratégie de défense et de lutte contre les feux de forêts : Cas de la  wilaya de Sidi  Bel  Abbes  dans  l’Ouest Algérien ».</a:t>
            </a:r>
            <a:r>
              <a:rPr lang="fr-FR" sz="1400" b="1" dirty="0"/>
              <a:t> </a:t>
            </a:r>
            <a:endParaRPr lang="fr-FR" sz="1400" dirty="0"/>
          </a:p>
          <a:p>
            <a:pPr eaLnBrk="0" hangingPunct="0"/>
            <a:r>
              <a:rPr lang="fr-FR" sz="1400" b="1" dirty="0"/>
              <a:t>12h00 : MEGHARBI Ahmed : </a:t>
            </a:r>
            <a:r>
              <a:rPr lang="fr-FR" sz="1400" dirty="0"/>
              <a:t>« Evaluation des travaux de restauration et de la gestion des zones arides (cas de la région Ain </a:t>
            </a:r>
            <a:r>
              <a:rPr lang="fr-FR" sz="1400" dirty="0" err="1"/>
              <a:t>Skhouna</a:t>
            </a:r>
            <a:r>
              <a:rPr lang="fr-FR" sz="1400" dirty="0"/>
              <a:t>) ».</a:t>
            </a:r>
            <a:r>
              <a:rPr lang="fr-FR" sz="1400" b="1" dirty="0"/>
              <a:t>  </a:t>
            </a:r>
            <a:endParaRPr lang="fr-FR" sz="1400" dirty="0"/>
          </a:p>
          <a:p>
            <a:pPr eaLnBrk="0" hangingPunct="0"/>
            <a:r>
              <a:rPr lang="fr-FR" sz="1400" b="1" dirty="0"/>
              <a:t>12h10 : ZIDANE </a:t>
            </a:r>
            <a:r>
              <a:rPr lang="fr-FR" sz="1400" b="1" dirty="0" err="1"/>
              <a:t>Azdinia</a:t>
            </a:r>
            <a:r>
              <a:rPr lang="fr-FR" sz="1400" b="1" dirty="0"/>
              <a:t> : </a:t>
            </a:r>
            <a:r>
              <a:rPr lang="fr-FR" sz="1400" dirty="0"/>
              <a:t>« Pouvoir anti-inflammatoire des extraits phénoliques de deux variétés de figuier : HAM.52 et KAH.81 ».   </a:t>
            </a:r>
          </a:p>
          <a:p>
            <a:pPr eaLnBrk="0" hangingPunct="0"/>
            <a:r>
              <a:rPr lang="fr-FR" sz="1400" b="1" dirty="0"/>
              <a:t>12h20 : </a:t>
            </a:r>
            <a:r>
              <a:rPr lang="fr-FR" sz="1400" dirty="0"/>
              <a:t>DÉBAT</a:t>
            </a:r>
          </a:p>
          <a:p>
            <a:pPr eaLnBrk="0" hangingPunct="0"/>
            <a:r>
              <a:rPr lang="fr-FR" sz="1400" b="1" dirty="0"/>
              <a:t>13h00 : </a:t>
            </a:r>
            <a:r>
              <a:rPr lang="fr-FR" sz="1400" dirty="0"/>
              <a:t>DÉJEUNER</a:t>
            </a:r>
          </a:p>
        </p:txBody>
      </p:sp>
    </p:spTree>
    <p:extLst>
      <p:ext uri="{BB962C8B-B14F-4D97-AF65-F5344CB8AC3E}">
        <p14:creationId xmlns:p14="http://schemas.microsoft.com/office/powerpoint/2010/main" val="2131281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 advTm="5000">
        <p14:glitter pattern="hexagon"/>
      </p:transition>
    </mc:Choice>
    <mc:Fallback xmlns="">
      <p:transition spd="slow" advClick="0" advTm="5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" y="40311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fr-FR" sz="1600" b="1" dirty="0"/>
              <a:t>APRÈS-MIDI DU JEUDI 22 NOVEMBRE 2018</a:t>
            </a:r>
            <a:endParaRPr lang="fr-FR" sz="1600" dirty="0"/>
          </a:p>
          <a:p>
            <a:pPr eaLnBrk="0" hangingPunct="0"/>
            <a:r>
              <a:rPr lang="fr-FR" sz="1600" b="1" dirty="0"/>
              <a:t>14h30 : SEPTIÈME SÉANCE</a:t>
            </a:r>
            <a:endParaRPr lang="fr-FR" sz="1600" dirty="0"/>
          </a:p>
          <a:p>
            <a:pPr eaLnBrk="1" fontAlgn="auto" hangingPunct="1"/>
            <a:r>
              <a:rPr lang="fr-FR" sz="1600" b="1" dirty="0"/>
              <a:t>Président de séance : Pr. HASSANI Abdelkrim, «Faculté des SNV, Université Ibn </a:t>
            </a:r>
            <a:r>
              <a:rPr lang="fr-FR" sz="1600" b="1" dirty="0" err="1"/>
              <a:t>Khaldoun</a:t>
            </a:r>
            <a:r>
              <a:rPr lang="fr-FR" sz="1600" b="1" dirty="0"/>
              <a:t> – Tiaret».</a:t>
            </a:r>
            <a:endParaRPr lang="fr-FR" sz="1600" dirty="0"/>
          </a:p>
          <a:p>
            <a:pPr eaLnBrk="0" hangingPunct="0"/>
            <a:r>
              <a:rPr lang="fr-FR" sz="1600" b="1" dirty="0"/>
              <a:t>14h30 : BOUSMAHA Fatima Zohra : </a:t>
            </a:r>
            <a:r>
              <a:rPr lang="fr-FR" sz="1600" dirty="0"/>
              <a:t>« La qualité bactériologique des eaux de quelques puits destinées à la consommation humaine ». </a:t>
            </a:r>
            <a:r>
              <a:rPr lang="fr-FR" sz="1600" b="1" dirty="0"/>
              <a:t>  </a:t>
            </a:r>
            <a:endParaRPr lang="fr-FR" sz="1600" dirty="0"/>
          </a:p>
          <a:p>
            <a:pPr eaLnBrk="0" hangingPunct="0"/>
            <a:r>
              <a:rPr lang="fr-FR" sz="1600" b="1" dirty="0"/>
              <a:t>14h40 : MIARA Mohamed Djamel : </a:t>
            </a:r>
            <a:r>
              <a:rPr lang="fr-FR" sz="1600" dirty="0"/>
              <a:t>« L'appauvrissement en espèces endémiques contre l'enrichissement en espèces envahissantes de la flore algérienne: Un phénomène à surveiller ».</a:t>
            </a:r>
          </a:p>
          <a:p>
            <a:pPr eaLnBrk="0" hangingPunct="0"/>
            <a:r>
              <a:rPr lang="en-US" sz="1600" b="1" dirty="0"/>
              <a:t>14h50 : CHADLI </a:t>
            </a:r>
            <a:r>
              <a:rPr lang="en-US" sz="1600" b="1" dirty="0" err="1"/>
              <a:t>Abdelhafid</a:t>
            </a:r>
            <a:r>
              <a:rPr lang="en-US" sz="1600" b="1" dirty="0"/>
              <a:t> : </a:t>
            </a:r>
            <a:r>
              <a:rPr lang="en-US" sz="1600" dirty="0"/>
              <a:t>« An agent-based simulation tool for participatory training environment: application to rodent control </a:t>
            </a:r>
            <a:r>
              <a:rPr lang="en-US" sz="1600" dirty="0" err="1"/>
              <a:t>compaign</a:t>
            </a:r>
            <a:r>
              <a:rPr lang="en-US" sz="1600" dirty="0"/>
              <a:t> ».  </a:t>
            </a:r>
            <a:endParaRPr lang="fr-FR" sz="1600" dirty="0"/>
          </a:p>
          <a:p>
            <a:pPr eaLnBrk="0" hangingPunct="0"/>
            <a:r>
              <a:rPr lang="fr-FR" sz="1600" b="1" dirty="0"/>
              <a:t>15h00 : NACEUR </a:t>
            </a:r>
            <a:r>
              <a:rPr lang="fr-FR" sz="1600" b="1" dirty="0" err="1"/>
              <a:t>Khadidja</a:t>
            </a:r>
            <a:r>
              <a:rPr lang="fr-FR" sz="1600" b="1" dirty="0"/>
              <a:t> : « </a:t>
            </a:r>
            <a:r>
              <a:rPr lang="fr-FR" sz="1600" dirty="0"/>
              <a:t>Evaluation de degré de pollution par les aérosols PM</a:t>
            </a:r>
            <a:r>
              <a:rPr lang="fr-FR" sz="1600" baseline="-25000" dirty="0"/>
              <a:t>2.5</a:t>
            </a:r>
            <a:r>
              <a:rPr lang="fr-FR" sz="1600" dirty="0"/>
              <a:t> dans les écoles primaires de la ville de Tiaret (Algérie) ».</a:t>
            </a:r>
          </a:p>
          <a:p>
            <a:pPr eaLnBrk="0" hangingPunct="0"/>
            <a:r>
              <a:rPr lang="fr-FR" sz="1600" b="1" dirty="0"/>
              <a:t>15h10 : ALI-NEHARI Abdelkader : </a:t>
            </a:r>
            <a:r>
              <a:rPr lang="fr-FR" sz="1600" dirty="0"/>
              <a:t>« Effet de l'irradiation «Gamma» sur la qualité hygiénique, sensorielle et nutritive du Krill antarctique traité par le dioxyde de carbone supercritique ».</a:t>
            </a:r>
          </a:p>
          <a:p>
            <a:pPr eaLnBrk="0" hangingPunct="0"/>
            <a:r>
              <a:rPr lang="fr-FR" sz="1600" b="1" dirty="0"/>
              <a:t>15h20 : BOUFARES Khaled : </a:t>
            </a:r>
            <a:r>
              <a:rPr lang="fr-FR" sz="1600" dirty="0"/>
              <a:t>« Composition chimique des huiles essentielles de quelques espèces de </a:t>
            </a:r>
            <a:r>
              <a:rPr lang="fr-FR" sz="1600" i="1" dirty="0" err="1"/>
              <a:t>Cupressaceae</a:t>
            </a:r>
            <a:r>
              <a:rPr lang="fr-FR" sz="1600" dirty="0"/>
              <a:t> et leur effet antimicrobien sur certains micro-organismes </a:t>
            </a:r>
            <a:r>
              <a:rPr lang="fr-FR" sz="1600" dirty="0" err="1"/>
              <a:t>phytopathogènes</a:t>
            </a:r>
            <a:r>
              <a:rPr lang="fr-FR" sz="1600" dirty="0"/>
              <a:t> ».</a:t>
            </a:r>
            <a:r>
              <a:rPr lang="fr-FR" sz="1600" b="1" dirty="0"/>
              <a:t> </a:t>
            </a:r>
            <a:endParaRPr lang="fr-FR" sz="1600" dirty="0"/>
          </a:p>
          <a:p>
            <a:pPr eaLnBrk="0" hangingPunct="0"/>
            <a:r>
              <a:rPr lang="fr-FR" sz="1600" b="1" dirty="0"/>
              <a:t>15h30 : CHAHBAR </a:t>
            </a:r>
            <a:r>
              <a:rPr lang="fr-FR" sz="1600" b="1" dirty="0" err="1"/>
              <a:t>Safia</a:t>
            </a:r>
            <a:r>
              <a:rPr lang="fr-FR" sz="1600" b="1" dirty="0"/>
              <a:t> : </a:t>
            </a:r>
            <a:r>
              <a:rPr lang="fr-FR" sz="1600" dirty="0"/>
              <a:t>« Elaboration du rendement de blé dur (</a:t>
            </a:r>
            <a:r>
              <a:rPr lang="fr-FR" sz="1600" i="1" dirty="0" err="1"/>
              <a:t>Triticum</a:t>
            </a:r>
            <a:r>
              <a:rPr lang="fr-FR" sz="1600" i="1" dirty="0"/>
              <a:t> </a:t>
            </a:r>
            <a:r>
              <a:rPr lang="fr-FR" sz="1600" i="1" dirty="0" err="1"/>
              <a:t>Durum</a:t>
            </a:r>
            <a:r>
              <a:rPr lang="fr-FR" sz="1600" dirty="0"/>
              <a:t> </a:t>
            </a:r>
            <a:r>
              <a:rPr lang="fr-FR" sz="1600" dirty="0" err="1"/>
              <a:t>Desf</a:t>
            </a:r>
            <a:r>
              <a:rPr lang="fr-FR" sz="1600" dirty="0"/>
              <a:t>.) en conditions semi arides en Algérie : relation entre les composantes du rendement sous deux régimes hydriques durant trois compagnes ».</a:t>
            </a:r>
            <a:r>
              <a:rPr lang="fr-FR" sz="1600" b="1" dirty="0"/>
              <a:t>   </a:t>
            </a:r>
            <a:r>
              <a:rPr lang="fr-FR" sz="1600" dirty="0"/>
              <a:t>     </a:t>
            </a:r>
          </a:p>
          <a:p>
            <a:pPr eaLnBrk="0" hangingPunct="0"/>
            <a:r>
              <a:rPr lang="fr-FR" sz="1600" b="1" dirty="0"/>
              <a:t>15h40 : </a:t>
            </a:r>
            <a:r>
              <a:rPr lang="fr-FR" sz="1600" dirty="0"/>
              <a:t>DÉBAT.</a:t>
            </a:r>
          </a:p>
          <a:p>
            <a:pPr eaLnBrk="0" hangingPunct="0"/>
            <a:r>
              <a:rPr lang="fr-FR" sz="1600" b="1" dirty="0"/>
              <a:t>15h50 : Pause-café + Session Posters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829617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 advTm="5000">
        <p14:glitter pattern="hexagon"/>
      </p:transition>
    </mc:Choice>
    <mc:Fallback xmlns="">
      <p:transition spd="slow" advClick="0" advTm="5000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Jeu-questionnair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</a:schemeClr>
            </a:gs>
            <a:gs pos="100000">
              <a:schemeClr val="phClr">
                <a:shade val="80000"/>
                <a:satMod val="150000"/>
              </a:schemeClr>
            </a:gs>
          </a:gsLst>
          <a:path path="circle">
            <a:fillToRect l="50000" t="50000"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7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QuizShow</Template>
  <TotalTime>0</TotalTime>
  <Words>235</Words>
  <Application>Microsoft Office PowerPoint</Application>
  <PresentationFormat>Affichage à l'écran (4:3)</PresentationFormat>
  <Paragraphs>127</Paragraphs>
  <Slides>10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10</vt:i4>
      </vt:variant>
    </vt:vector>
  </HeadingPairs>
  <TitlesOfParts>
    <vt:vector size="12" baseType="lpstr">
      <vt:lpstr>Jeu-questionnaire</vt:lpstr>
      <vt:lpstr>Angles</vt:lpstr>
      <vt:lpstr>   الملتقى الدولي Le COLLOQUE  INTERNATIONAL التنمية المستدامة والمحيط DEVELOPPEMENT DURABLE ET ENVIRONNEMENT</vt:lpstr>
      <vt:lpstr>PROGRAMME</vt:lpstr>
      <vt:lpstr>Présentation PowerPoint</vt:lpstr>
      <vt:lpstr>   </vt:lpstr>
      <vt:lpstr>Présentation PowerPoint</vt:lpstr>
      <vt:lpstr>17h00 : QUATRIÈME SÉANCE Président de séance : Dr. BOUSSOUM M.O, «Faculté des SNV, Université Ibn Khaldoun – Tiaret». 17h00 : HOUYOU Zohra : « Stipa tenacissima Loefl. ex L.'s behavior in the face of climatic  variations in the Algerian steppic rangelands ».    17h10 : HANDJAR Houria : « Effet de la température sur la croissance de la sardine dans le bassin Algérien ».  17h20 : SAHAR Ouahiba : « Les incendies de forêt en Algérie, situation actuelle et perspectives ».  17h30 : SEBA Amina : « L’effet de salinisation sur le changement des zones humides algérienne en utilisant des données satellitaires multi temporelles ».       17h40 : BENAICHATA Lazreg : « Impact du changement climatique sur la production agricole en Algérie du Nord ».  17h50 : CHADLI Souhila : « Développements de stratégies pour une résilience face au changement climatique ». 18h00 : DÉBAT   </vt:lpstr>
      <vt:lpstr>THÈME IV : Perspectives d’une banque de gènes en Algérie.  COMMUNICATIONS 09h00 : CINQUIÈME SÉANCE Président de séance: Dr. BOUCHENAFA Nadia, «Faculté des SNV, Université Ibn Khaldoun – Tiaret». 09h00 : MEDDOUR Rachid : « Les banques de graines : Une stratégie de conservation ex situ des plantes rares, endémiques et menacées ».    09h10 : BENZOHRA Ibrahim Elkhalil : « Recherche des cultivars autochtones du palmier dattier de la Saoura résistants au Bayoud du palmier dattier (Phoenix dactylifera L.), la contrainte majeure de l’écosystème oasien. 09h20 : HABIB Noureddine : « Contribution à évaluer les caractéristiques floristiques des certains formations steppiques dans la région de Djelfa, Algérie ». 09h30 : BENKHETTOU Abdelkader : « Etude la de biodiversité agricole et para-agricole des agroécosystèmes en milieu aride : Cas de Taouiala (W. Laghouat). 09h40 : BOUZID Abdelhakim : « Tentatives de reproduction du Flamant rose (Phoenicopterus roseus) dans l’Oranie (Algérie) et les mesures de conservation. 09h50 : LEBTAHI Fatiha : « Embryogenèse somatique à partir d’embryons zygotiques matures chez le chêne liège (Quercus suber L.). 10h00 : DEMNATI Fatma : « Biodiversité des plantes halophytes du site classe Ramsar dans la vallée de Oued Righ : Cas du chott Merouane ». 10h10 : DÉBAT. 10h20 : Pause-café + Session Posters 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2016-12-11T08:42:08Z</dcterms:created>
  <dcterms:modified xsi:type="dcterms:W3CDTF">2018-11-20T15:08:26Z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1036</vt:i4>
  </property>
  <property fmtid="{D5CDD505-2E9C-101B-9397-08002B2CF9AE}" pid="3" name="_Version">
    <vt:lpwstr>12.0.4518</vt:lpwstr>
  </property>
</Properties>
</file>