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9" r:id="rId2"/>
    <p:sldId id="339" r:id="rId3"/>
    <p:sldId id="287" r:id="rId4"/>
    <p:sldId id="333" r:id="rId5"/>
    <p:sldId id="332" r:id="rId6"/>
    <p:sldId id="334" r:id="rId7"/>
    <p:sldId id="295" r:id="rId8"/>
    <p:sldId id="257" r:id="rId9"/>
    <p:sldId id="268" r:id="rId10"/>
    <p:sldId id="335" r:id="rId11"/>
    <p:sldId id="265" r:id="rId12"/>
    <p:sldId id="266" r:id="rId13"/>
    <p:sldId id="310" r:id="rId14"/>
    <p:sldId id="311" r:id="rId15"/>
    <p:sldId id="312" r:id="rId16"/>
    <p:sldId id="321" r:id="rId17"/>
    <p:sldId id="325" r:id="rId18"/>
    <p:sldId id="326" r:id="rId19"/>
    <p:sldId id="327" r:id="rId20"/>
    <p:sldId id="329" r:id="rId21"/>
    <p:sldId id="331" r:id="rId22"/>
    <p:sldId id="314" r:id="rId23"/>
    <p:sldId id="315" r:id="rId24"/>
    <p:sldId id="322" r:id="rId25"/>
    <p:sldId id="316" r:id="rId26"/>
    <p:sldId id="317" r:id="rId27"/>
    <p:sldId id="323" r:id="rId28"/>
    <p:sldId id="319" r:id="rId29"/>
    <p:sldId id="320" r:id="rId30"/>
    <p:sldId id="324" r:id="rId31"/>
    <p:sldId id="336" r:id="rId32"/>
    <p:sldId id="338" r:id="rId33"/>
    <p:sldId id="337" r:id="rId34"/>
    <p:sldId id="260" r:id="rId35"/>
    <p:sldId id="261" r:id="rId36"/>
    <p:sldId id="259" r:id="rId37"/>
    <p:sldId id="307" r:id="rId38"/>
    <p:sldId id="308" r:id="rId39"/>
    <p:sldId id="262" r:id="rId40"/>
    <p:sldId id="263" r:id="rId41"/>
    <p:sldId id="264" r:id="rId42"/>
    <p:sldId id="330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00" autoAdjust="0"/>
  </p:normalViewPr>
  <p:slideViewPr>
    <p:cSldViewPr>
      <p:cViewPr>
        <p:scale>
          <a:sx n="94" d="100"/>
          <a:sy n="94" d="100"/>
        </p:scale>
        <p:origin x="-1290" y="-72"/>
      </p:cViewPr>
      <p:guideLst>
        <p:guide orient="horz" pos="2160"/>
        <p:guide pos="2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A7CDB-CF3F-4D54-BC87-5DFED7693BD2}" type="datetimeFigureOut">
              <a:rPr lang="fr-FR" smtClean="0"/>
              <a:pPr/>
              <a:t>06/03/2023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2BA-E241-4038-A9C8-F8A942BAF8E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5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239A-3E6B-4229-86A1-E7E8F80B2992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99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6D6C-B159-48FD-ADB5-745427D80751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11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B544-E97B-4C66-8749-5FBD7D2DA46A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2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AF08-4937-464F-88DE-DFEDE423F5A5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45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1B9D-00A2-4978-9780-5560D1EBEB45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37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1571-4117-4577-A34A-BE1F6C5A47C1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67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4408-2D33-429E-8BE4-061A4B81DA18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30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7513-8A8A-4EAF-A47B-A30104085B40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87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9839-1360-4CE2-97AC-AED952116894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39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A0EB-BCEB-49FA-BFEE-577025D0B68C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53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3452-BB6C-4405-9CAF-B37D5405517A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88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22271-0056-48B4-8569-D13C84B870ED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F4770-299C-4386-9259-7FB52C6B6C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06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764704"/>
            <a:ext cx="8001000" cy="5112568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Environnement </a:t>
            </a:r>
            <a:br>
              <a:rPr lang="fr-FR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de </a:t>
            </a:r>
            <a:br>
              <a:rPr lang="fr-FR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l’application</a:t>
            </a:r>
            <a:br>
              <a:rPr lang="fr-FR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de la </a:t>
            </a:r>
            <a:br>
              <a:rPr lang="fr-FR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programmation linéaire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400"/>
            <a:ext cx="6400800" cy="152400"/>
          </a:xfrm>
        </p:spPr>
        <p:txBody>
          <a:bodyPr>
            <a:normAutofit fontScale="62500" lnSpcReduction="20000"/>
          </a:bodyPr>
          <a:lstStyle/>
          <a:p>
            <a:pPr algn="r" eaLnBrk="1" hangingPunct="1"/>
            <a:r>
              <a:rPr lang="fr-FR" sz="800" smtClean="0"/>
              <a:t>©ollet</a:t>
            </a:r>
            <a:endParaRPr lang="fr-FR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EE00-A263-4CC7-B55F-D01ED50FEC64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4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chemin vertical 6"/>
          <p:cNvSpPr/>
          <p:nvPr/>
        </p:nvSpPr>
        <p:spPr>
          <a:xfrm>
            <a:off x="0" y="1142984"/>
            <a:ext cx="9144000" cy="5214974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La </a:t>
            </a:r>
            <a:r>
              <a:rPr lang="fr-FR" sz="2400" b="1" dirty="0" smtClean="0"/>
              <a:t>structure</a:t>
            </a:r>
            <a:r>
              <a:rPr lang="fr-FR" sz="2400" dirty="0" smtClean="0"/>
              <a:t> hiérarchique.</a:t>
            </a:r>
          </a:p>
          <a:p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La </a:t>
            </a:r>
            <a:r>
              <a:rPr lang="fr-FR" sz="2400" b="1" dirty="0" smtClean="0"/>
              <a:t>structure</a:t>
            </a:r>
            <a:r>
              <a:rPr lang="fr-FR" sz="2400" dirty="0" smtClean="0"/>
              <a:t> fonctionnelle.</a:t>
            </a:r>
          </a:p>
          <a:p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La </a:t>
            </a:r>
            <a:r>
              <a:rPr lang="fr-FR" sz="2400" b="1" dirty="0" smtClean="0"/>
              <a:t>structure</a:t>
            </a:r>
            <a:r>
              <a:rPr lang="fr-FR" sz="2400" dirty="0" smtClean="0"/>
              <a:t> </a:t>
            </a:r>
            <a:r>
              <a:rPr lang="fr-FR" sz="2400" dirty="0" err="1" smtClean="0"/>
              <a:t>divisionnelle</a:t>
            </a:r>
            <a:r>
              <a:rPr lang="fr-FR" sz="2400" dirty="0" smtClean="0"/>
              <a:t>.</a:t>
            </a:r>
          </a:p>
          <a:p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La </a:t>
            </a:r>
            <a:r>
              <a:rPr lang="fr-FR" sz="2400" b="1" dirty="0" smtClean="0"/>
              <a:t>structure</a:t>
            </a:r>
            <a:r>
              <a:rPr lang="fr-FR" sz="2400" dirty="0" smtClean="0"/>
              <a:t> Staff and line.</a:t>
            </a:r>
          </a:p>
          <a:p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La </a:t>
            </a:r>
            <a:r>
              <a:rPr lang="fr-FR" sz="2400" b="1" dirty="0" smtClean="0"/>
              <a:t>structure</a:t>
            </a:r>
            <a:r>
              <a:rPr lang="fr-FR" sz="2400" dirty="0" smtClean="0"/>
              <a:t> matricielle (ou par projet)</a:t>
            </a:r>
          </a:p>
          <a:p>
            <a:r>
              <a:rPr lang="fr-FR" sz="2400" dirty="0" smtClean="0"/>
              <a:t/>
            </a:r>
            <a:br>
              <a:rPr lang="fr-FR" sz="2400" dirty="0" smtClean="0"/>
            </a:b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AD86-D0CE-4FF9-9927-CA52B729A59B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28596" y="0"/>
            <a:ext cx="8229600" cy="922114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Les grands types de structure organisationnelle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8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La structure fonctionnelle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b="1" dirty="0" smtClean="0">
                <a:latin typeface="Vijaya" pitchFamily="34" charset="0"/>
                <a:cs typeface="Vijaya" pitchFamily="34" charset="0"/>
              </a:rPr>
              <a:t> </a:t>
            </a:r>
            <a:endParaRPr lang="fr-FR" dirty="0">
              <a:latin typeface="Vijaya" pitchFamily="34" charset="0"/>
              <a:cs typeface="Vijaya" pitchFamily="34" charset="0"/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060848"/>
            <a:ext cx="8208912" cy="489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5D8F-1F50-428E-BEA2-24572CE722B4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15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La structure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divisionnelle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b="1" dirty="0" smtClean="0">
                <a:latin typeface="Vijaya" pitchFamily="34" charset="0"/>
                <a:cs typeface="Vijaya" pitchFamily="34" charset="0"/>
              </a:rPr>
              <a:t> </a:t>
            </a:r>
            <a:endParaRPr lang="fr-FR" dirty="0">
              <a:latin typeface="Vijaya" pitchFamily="34" charset="0"/>
              <a:cs typeface="Vijaya" pitchFamily="34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412874"/>
            <a:ext cx="9036495" cy="525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7797F-4F8A-4F95-BA64-D70845CC4A77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78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685800" y="3845024"/>
            <a:ext cx="1600200" cy="1600200"/>
          </a:xfrm>
          <a:custGeom>
            <a:avLst/>
            <a:gdLst>
              <a:gd name="T0" fmla="*/ 800100 w 21600"/>
              <a:gd name="T1" fmla="*/ 0 h 21600"/>
              <a:gd name="T2" fmla="*/ 234326 w 21600"/>
              <a:gd name="T3" fmla="*/ 234326 h 21600"/>
              <a:gd name="T4" fmla="*/ 0 w 21600"/>
              <a:gd name="T5" fmla="*/ 800100 h 21600"/>
              <a:gd name="T6" fmla="*/ 234326 w 21600"/>
              <a:gd name="T7" fmla="*/ 1365875 h 21600"/>
              <a:gd name="T8" fmla="*/ 800100 w 21600"/>
              <a:gd name="T9" fmla="*/ 1600200 h 21600"/>
              <a:gd name="T10" fmla="*/ 1365875 w 21600"/>
              <a:gd name="T11" fmla="*/ 1365875 h 21600"/>
              <a:gd name="T12" fmla="*/ 1600200 w 21600"/>
              <a:gd name="T13" fmla="*/ 800100 h 21600"/>
              <a:gd name="T14" fmla="*/ 1365875 w 21600"/>
              <a:gd name="T15" fmla="*/ 23432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079" y="10800"/>
                </a:moveTo>
                <a:cubicBezTo>
                  <a:pt x="2079" y="15616"/>
                  <a:pt x="5984" y="19521"/>
                  <a:pt x="10800" y="19521"/>
                </a:cubicBezTo>
                <a:cubicBezTo>
                  <a:pt x="15616" y="19521"/>
                  <a:pt x="19521" y="15616"/>
                  <a:pt x="19521" y="10800"/>
                </a:cubicBezTo>
                <a:cubicBezTo>
                  <a:pt x="19521" y="5984"/>
                  <a:pt x="15616" y="2079"/>
                  <a:pt x="10800" y="2079"/>
                </a:cubicBezTo>
                <a:cubicBezTo>
                  <a:pt x="5984" y="2079"/>
                  <a:pt x="2079" y="5984"/>
                  <a:pt x="2079" y="10800"/>
                </a:cubicBezTo>
                <a:close/>
              </a:path>
            </a:pathLst>
          </a:custGeom>
          <a:solidFill>
            <a:srgbClr val="E30F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7086600" y="3845024"/>
            <a:ext cx="1600200" cy="1600200"/>
          </a:xfrm>
          <a:custGeom>
            <a:avLst/>
            <a:gdLst>
              <a:gd name="T0" fmla="*/ 800100 w 21600"/>
              <a:gd name="T1" fmla="*/ 0 h 21600"/>
              <a:gd name="T2" fmla="*/ 234326 w 21600"/>
              <a:gd name="T3" fmla="*/ 234326 h 21600"/>
              <a:gd name="T4" fmla="*/ 0 w 21600"/>
              <a:gd name="T5" fmla="*/ 800100 h 21600"/>
              <a:gd name="T6" fmla="*/ 234326 w 21600"/>
              <a:gd name="T7" fmla="*/ 1365875 h 21600"/>
              <a:gd name="T8" fmla="*/ 800100 w 21600"/>
              <a:gd name="T9" fmla="*/ 1600200 h 21600"/>
              <a:gd name="T10" fmla="*/ 1365875 w 21600"/>
              <a:gd name="T11" fmla="*/ 1365875 h 21600"/>
              <a:gd name="T12" fmla="*/ 1600200 w 21600"/>
              <a:gd name="T13" fmla="*/ 800100 h 21600"/>
              <a:gd name="T14" fmla="*/ 1365875 w 21600"/>
              <a:gd name="T15" fmla="*/ 23432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079" y="10800"/>
                </a:moveTo>
                <a:cubicBezTo>
                  <a:pt x="2079" y="15616"/>
                  <a:pt x="5984" y="19521"/>
                  <a:pt x="10800" y="19521"/>
                </a:cubicBezTo>
                <a:cubicBezTo>
                  <a:pt x="15616" y="19521"/>
                  <a:pt x="19521" y="15616"/>
                  <a:pt x="19521" y="10800"/>
                </a:cubicBezTo>
                <a:cubicBezTo>
                  <a:pt x="19521" y="5984"/>
                  <a:pt x="15616" y="2079"/>
                  <a:pt x="10800" y="2079"/>
                </a:cubicBezTo>
                <a:cubicBezTo>
                  <a:pt x="5984" y="2079"/>
                  <a:pt x="2079" y="5984"/>
                  <a:pt x="2079" y="10800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59024" y="571480"/>
            <a:ext cx="87849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L’économie est la production de tout ce qui est nécessaire à la vie des hommes en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société :</a:t>
            </a: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Alimentation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(agriculture, élevage et pêche), 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Objets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(outils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machines (industrie), </a:t>
            </a:r>
          </a:p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énergie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services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(transports, conseils, santé, loisirs etc…)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110935" y="3321804"/>
            <a:ext cx="1725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besoins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34218" y="3273524"/>
            <a:ext cx="17395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production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411760" y="4645124"/>
            <a:ext cx="449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586739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L’utilisation de ces biens et services s’appelle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consommation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203848" y="4785440"/>
            <a:ext cx="3240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Biens et services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8F9A-D0D0-45BA-8A99-836FD1FF05E3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500298" y="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L’économie 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0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ecteur de diapositiv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areil phot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ill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areil phot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ecteur de diapositiv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utoUpdateAnimBg="0"/>
      <p:bldP spid="3077" grpId="0" autoUpdateAnimBg="0"/>
      <p:bldP spid="3078" grpId="0" autoUpdateAnimBg="0"/>
      <p:bldP spid="3079" grpId="0" animBg="1"/>
      <p:bldP spid="3080" grpId="0" autoUpdateAnimBg="0"/>
      <p:bldP spid="308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685800" y="3629000"/>
            <a:ext cx="1600200" cy="1600200"/>
          </a:xfrm>
          <a:custGeom>
            <a:avLst/>
            <a:gdLst>
              <a:gd name="T0" fmla="*/ 800100 w 21600"/>
              <a:gd name="T1" fmla="*/ 0 h 21600"/>
              <a:gd name="T2" fmla="*/ 234326 w 21600"/>
              <a:gd name="T3" fmla="*/ 234326 h 21600"/>
              <a:gd name="T4" fmla="*/ 0 w 21600"/>
              <a:gd name="T5" fmla="*/ 800100 h 21600"/>
              <a:gd name="T6" fmla="*/ 234326 w 21600"/>
              <a:gd name="T7" fmla="*/ 1365875 h 21600"/>
              <a:gd name="T8" fmla="*/ 800100 w 21600"/>
              <a:gd name="T9" fmla="*/ 1600200 h 21600"/>
              <a:gd name="T10" fmla="*/ 1365875 w 21600"/>
              <a:gd name="T11" fmla="*/ 1365875 h 21600"/>
              <a:gd name="T12" fmla="*/ 1600200 w 21600"/>
              <a:gd name="T13" fmla="*/ 800100 h 21600"/>
              <a:gd name="T14" fmla="*/ 1365875 w 21600"/>
              <a:gd name="T15" fmla="*/ 23432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079" y="10800"/>
                </a:moveTo>
                <a:cubicBezTo>
                  <a:pt x="2079" y="15616"/>
                  <a:pt x="5984" y="19521"/>
                  <a:pt x="10800" y="19521"/>
                </a:cubicBezTo>
                <a:cubicBezTo>
                  <a:pt x="15616" y="19521"/>
                  <a:pt x="19521" y="15616"/>
                  <a:pt x="19521" y="10800"/>
                </a:cubicBezTo>
                <a:cubicBezTo>
                  <a:pt x="19521" y="5984"/>
                  <a:pt x="15616" y="2079"/>
                  <a:pt x="10800" y="2079"/>
                </a:cubicBezTo>
                <a:cubicBezTo>
                  <a:pt x="5984" y="2079"/>
                  <a:pt x="2079" y="5984"/>
                  <a:pt x="2079" y="10800"/>
                </a:cubicBezTo>
                <a:close/>
              </a:path>
            </a:pathLst>
          </a:custGeom>
          <a:solidFill>
            <a:srgbClr val="E30F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7086600" y="3629000"/>
            <a:ext cx="1600200" cy="1600200"/>
          </a:xfrm>
          <a:custGeom>
            <a:avLst/>
            <a:gdLst>
              <a:gd name="T0" fmla="*/ 800100 w 21600"/>
              <a:gd name="T1" fmla="*/ 0 h 21600"/>
              <a:gd name="T2" fmla="*/ 234326 w 21600"/>
              <a:gd name="T3" fmla="*/ 234326 h 21600"/>
              <a:gd name="T4" fmla="*/ 0 w 21600"/>
              <a:gd name="T5" fmla="*/ 800100 h 21600"/>
              <a:gd name="T6" fmla="*/ 234326 w 21600"/>
              <a:gd name="T7" fmla="*/ 1365875 h 21600"/>
              <a:gd name="T8" fmla="*/ 800100 w 21600"/>
              <a:gd name="T9" fmla="*/ 1600200 h 21600"/>
              <a:gd name="T10" fmla="*/ 1365875 w 21600"/>
              <a:gd name="T11" fmla="*/ 1365875 h 21600"/>
              <a:gd name="T12" fmla="*/ 1600200 w 21600"/>
              <a:gd name="T13" fmla="*/ 800100 h 21600"/>
              <a:gd name="T14" fmla="*/ 1365875 w 21600"/>
              <a:gd name="T15" fmla="*/ 23432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079" y="10800"/>
                </a:moveTo>
                <a:cubicBezTo>
                  <a:pt x="2079" y="15616"/>
                  <a:pt x="5984" y="19521"/>
                  <a:pt x="10800" y="19521"/>
                </a:cubicBezTo>
                <a:cubicBezTo>
                  <a:pt x="15616" y="19521"/>
                  <a:pt x="19521" y="15616"/>
                  <a:pt x="19521" y="10800"/>
                </a:cubicBezTo>
                <a:cubicBezTo>
                  <a:pt x="19521" y="5984"/>
                  <a:pt x="15616" y="2079"/>
                  <a:pt x="10800" y="2079"/>
                </a:cubicBezTo>
                <a:cubicBezTo>
                  <a:pt x="5984" y="2079"/>
                  <a:pt x="2079" y="5984"/>
                  <a:pt x="2079" y="10800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591300" y="3076832"/>
            <a:ext cx="2552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consommation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38200" y="30575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production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590800" y="4429100"/>
            <a:ext cx="3962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987824" y="4557688"/>
            <a:ext cx="3418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Biens et services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971601" y="136525"/>
            <a:ext cx="743468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La production est réalisée par les entreprises :</a:t>
            </a:r>
          </a:p>
          <a:p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exploitations agricoles,</a:t>
            </a:r>
          </a:p>
          <a:p>
            <a:pPr>
              <a:buFont typeface="Arial" charset="0"/>
              <a:buChar char="•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entreprises industrielles,</a:t>
            </a:r>
          </a:p>
          <a:p>
            <a:pPr>
              <a:buFont typeface="Arial" charset="0"/>
              <a:buChar char="•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entreprises de services</a:t>
            </a:r>
            <a:r>
              <a:rPr lang="fr-FR" dirty="0"/>
              <a:t>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62000" y="4276700"/>
            <a:ext cx="142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/>
              <a:t>ENTREPRISES</a:t>
            </a:r>
            <a:endParaRPr lang="fr-FR" dirty="0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71500" y="5786438"/>
            <a:ext cx="8572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« ménages »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consomment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la production des entreprises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7358063" y="4327399"/>
            <a:ext cx="1084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/>
              <a:t>MÉNAGES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22F5-99C0-4421-90CA-634B55D498D2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5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ll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ll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ll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ll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areil phot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ecteur de diapositiv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ll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areil phot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ecteur de diapositiv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0" grpId="0" autoUpdateAnimBg="0"/>
      <p:bldP spid="4101" grpId="0" autoUpdateAnimBg="0"/>
      <p:bldP spid="4102" grpId="0" animBg="1"/>
      <p:bldP spid="4103" grpId="0" autoUpdateAnimBg="0"/>
      <p:bldP spid="4104" grpId="0" uiExpand="1" build="allAtOnce" autoUpdateAnimBg="0"/>
      <p:bldP spid="4105" grpId="0" autoUpdateAnimBg="0"/>
      <p:bldP spid="4106" grpId="0" autoUpdateAnimBg="0"/>
      <p:bldP spid="410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85800" y="3390900"/>
            <a:ext cx="1600200" cy="1600200"/>
          </a:xfrm>
          <a:custGeom>
            <a:avLst/>
            <a:gdLst>
              <a:gd name="T0" fmla="*/ 800100 w 21600"/>
              <a:gd name="T1" fmla="*/ 0 h 21600"/>
              <a:gd name="T2" fmla="*/ 234326 w 21600"/>
              <a:gd name="T3" fmla="*/ 234326 h 21600"/>
              <a:gd name="T4" fmla="*/ 0 w 21600"/>
              <a:gd name="T5" fmla="*/ 800100 h 21600"/>
              <a:gd name="T6" fmla="*/ 234326 w 21600"/>
              <a:gd name="T7" fmla="*/ 1365875 h 21600"/>
              <a:gd name="T8" fmla="*/ 800100 w 21600"/>
              <a:gd name="T9" fmla="*/ 1600200 h 21600"/>
              <a:gd name="T10" fmla="*/ 1365875 w 21600"/>
              <a:gd name="T11" fmla="*/ 1365875 h 21600"/>
              <a:gd name="T12" fmla="*/ 1600200 w 21600"/>
              <a:gd name="T13" fmla="*/ 800100 h 21600"/>
              <a:gd name="T14" fmla="*/ 1365875 w 21600"/>
              <a:gd name="T15" fmla="*/ 23432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079" y="10800"/>
                </a:moveTo>
                <a:cubicBezTo>
                  <a:pt x="2079" y="15616"/>
                  <a:pt x="5984" y="19521"/>
                  <a:pt x="10800" y="19521"/>
                </a:cubicBezTo>
                <a:cubicBezTo>
                  <a:pt x="15616" y="19521"/>
                  <a:pt x="19521" y="15616"/>
                  <a:pt x="19521" y="10800"/>
                </a:cubicBezTo>
                <a:cubicBezTo>
                  <a:pt x="19521" y="5984"/>
                  <a:pt x="15616" y="2079"/>
                  <a:pt x="10800" y="2079"/>
                </a:cubicBezTo>
                <a:cubicBezTo>
                  <a:pt x="5984" y="2079"/>
                  <a:pt x="2079" y="5984"/>
                  <a:pt x="2079" y="10800"/>
                </a:cubicBezTo>
                <a:close/>
              </a:path>
            </a:pathLst>
          </a:custGeom>
          <a:solidFill>
            <a:srgbClr val="E30F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7172018" y="3390900"/>
            <a:ext cx="1600200" cy="1600200"/>
          </a:xfrm>
          <a:custGeom>
            <a:avLst/>
            <a:gdLst>
              <a:gd name="T0" fmla="*/ 800100 w 21600"/>
              <a:gd name="T1" fmla="*/ 0 h 21600"/>
              <a:gd name="T2" fmla="*/ 234326 w 21600"/>
              <a:gd name="T3" fmla="*/ 234326 h 21600"/>
              <a:gd name="T4" fmla="*/ 0 w 21600"/>
              <a:gd name="T5" fmla="*/ 800100 h 21600"/>
              <a:gd name="T6" fmla="*/ 234326 w 21600"/>
              <a:gd name="T7" fmla="*/ 1365875 h 21600"/>
              <a:gd name="T8" fmla="*/ 800100 w 21600"/>
              <a:gd name="T9" fmla="*/ 1600200 h 21600"/>
              <a:gd name="T10" fmla="*/ 1365875 w 21600"/>
              <a:gd name="T11" fmla="*/ 1365875 h 21600"/>
              <a:gd name="T12" fmla="*/ 1600200 w 21600"/>
              <a:gd name="T13" fmla="*/ 800100 h 21600"/>
              <a:gd name="T14" fmla="*/ 1365875 w 21600"/>
              <a:gd name="T15" fmla="*/ 23432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079" y="10800"/>
                </a:moveTo>
                <a:cubicBezTo>
                  <a:pt x="2079" y="15616"/>
                  <a:pt x="5984" y="19521"/>
                  <a:pt x="10800" y="19521"/>
                </a:cubicBezTo>
                <a:cubicBezTo>
                  <a:pt x="15616" y="19521"/>
                  <a:pt x="19521" y="15616"/>
                  <a:pt x="19521" y="10800"/>
                </a:cubicBezTo>
                <a:cubicBezTo>
                  <a:pt x="19521" y="5984"/>
                  <a:pt x="15616" y="2079"/>
                  <a:pt x="10800" y="2079"/>
                </a:cubicBezTo>
                <a:cubicBezTo>
                  <a:pt x="5984" y="2079"/>
                  <a:pt x="2079" y="5984"/>
                  <a:pt x="2079" y="10800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553200" y="2819400"/>
            <a:ext cx="255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consommation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38200" y="2819400"/>
            <a:ext cx="1516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production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2590800" y="3733800"/>
            <a:ext cx="3962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733800" y="3862388"/>
            <a:ext cx="1962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Biens et services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62000" y="4038600"/>
            <a:ext cx="142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/>
              <a:t>ENTREPRISES</a:t>
            </a:r>
            <a:endParaRPr lang="fr-FR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376169" y="3984625"/>
            <a:ext cx="1084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MÉNAGES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2514600" y="4648200"/>
            <a:ext cx="40386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870324" y="4722813"/>
            <a:ext cx="2285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Paiements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106488" y="573087"/>
            <a:ext cx="72771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ménages doivent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payer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les biens et services qu’ils veulent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consommer.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4867-D6EE-40C6-8B7C-BBC537C8506C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17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areil phot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areil phot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4" grpId="0"/>
      <p:bldP spid="5125" grpId="0"/>
      <p:bldP spid="5126" grpId="0" animBg="1"/>
      <p:bldP spid="5127" grpId="0"/>
      <p:bldP spid="5128" grpId="0"/>
      <p:bldP spid="5129" grpId="0"/>
      <p:bldP spid="5130" grpId="0" animBg="1"/>
      <p:bldP spid="5131" grpId="0" autoUpdateAnimBg="0"/>
      <p:bldP spid="513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85800" y="3390900"/>
            <a:ext cx="1600200" cy="1600200"/>
          </a:xfrm>
          <a:custGeom>
            <a:avLst/>
            <a:gdLst>
              <a:gd name="T0" fmla="*/ 800100 w 21600"/>
              <a:gd name="T1" fmla="*/ 0 h 21600"/>
              <a:gd name="T2" fmla="*/ 234326 w 21600"/>
              <a:gd name="T3" fmla="*/ 234326 h 21600"/>
              <a:gd name="T4" fmla="*/ 0 w 21600"/>
              <a:gd name="T5" fmla="*/ 800100 h 21600"/>
              <a:gd name="T6" fmla="*/ 234326 w 21600"/>
              <a:gd name="T7" fmla="*/ 1365875 h 21600"/>
              <a:gd name="T8" fmla="*/ 800100 w 21600"/>
              <a:gd name="T9" fmla="*/ 1600200 h 21600"/>
              <a:gd name="T10" fmla="*/ 1365875 w 21600"/>
              <a:gd name="T11" fmla="*/ 1365875 h 21600"/>
              <a:gd name="T12" fmla="*/ 1600200 w 21600"/>
              <a:gd name="T13" fmla="*/ 800100 h 21600"/>
              <a:gd name="T14" fmla="*/ 1365875 w 21600"/>
              <a:gd name="T15" fmla="*/ 23432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079" y="10800"/>
                </a:moveTo>
                <a:cubicBezTo>
                  <a:pt x="2079" y="15616"/>
                  <a:pt x="5984" y="19521"/>
                  <a:pt x="10800" y="19521"/>
                </a:cubicBezTo>
                <a:cubicBezTo>
                  <a:pt x="15616" y="19521"/>
                  <a:pt x="19521" y="15616"/>
                  <a:pt x="19521" y="10800"/>
                </a:cubicBezTo>
                <a:cubicBezTo>
                  <a:pt x="19521" y="5984"/>
                  <a:pt x="15616" y="2079"/>
                  <a:pt x="10800" y="2079"/>
                </a:cubicBezTo>
                <a:cubicBezTo>
                  <a:pt x="5984" y="2079"/>
                  <a:pt x="2079" y="5984"/>
                  <a:pt x="2079" y="10800"/>
                </a:cubicBezTo>
                <a:close/>
              </a:path>
            </a:pathLst>
          </a:custGeom>
          <a:solidFill>
            <a:srgbClr val="E30F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7172018" y="3390900"/>
            <a:ext cx="1600200" cy="1600200"/>
          </a:xfrm>
          <a:custGeom>
            <a:avLst/>
            <a:gdLst>
              <a:gd name="T0" fmla="*/ 800100 w 21600"/>
              <a:gd name="T1" fmla="*/ 0 h 21600"/>
              <a:gd name="T2" fmla="*/ 234326 w 21600"/>
              <a:gd name="T3" fmla="*/ 234326 h 21600"/>
              <a:gd name="T4" fmla="*/ 0 w 21600"/>
              <a:gd name="T5" fmla="*/ 800100 h 21600"/>
              <a:gd name="T6" fmla="*/ 234326 w 21600"/>
              <a:gd name="T7" fmla="*/ 1365875 h 21600"/>
              <a:gd name="T8" fmla="*/ 800100 w 21600"/>
              <a:gd name="T9" fmla="*/ 1600200 h 21600"/>
              <a:gd name="T10" fmla="*/ 1365875 w 21600"/>
              <a:gd name="T11" fmla="*/ 1365875 h 21600"/>
              <a:gd name="T12" fmla="*/ 1600200 w 21600"/>
              <a:gd name="T13" fmla="*/ 800100 h 21600"/>
              <a:gd name="T14" fmla="*/ 1365875 w 21600"/>
              <a:gd name="T15" fmla="*/ 23432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079" y="10800"/>
                </a:moveTo>
                <a:cubicBezTo>
                  <a:pt x="2079" y="15616"/>
                  <a:pt x="5984" y="19521"/>
                  <a:pt x="10800" y="19521"/>
                </a:cubicBezTo>
                <a:cubicBezTo>
                  <a:pt x="15616" y="19521"/>
                  <a:pt x="19521" y="15616"/>
                  <a:pt x="19521" y="10800"/>
                </a:cubicBezTo>
                <a:cubicBezTo>
                  <a:pt x="19521" y="5984"/>
                  <a:pt x="15616" y="2079"/>
                  <a:pt x="10800" y="2079"/>
                </a:cubicBezTo>
                <a:cubicBezTo>
                  <a:pt x="5984" y="2079"/>
                  <a:pt x="2079" y="5984"/>
                  <a:pt x="2079" y="10800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553200" y="2819400"/>
            <a:ext cx="255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consommation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38200" y="2819400"/>
            <a:ext cx="1516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production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2590800" y="3733800"/>
            <a:ext cx="458121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797697" y="3862388"/>
            <a:ext cx="1962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Biens et services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62000" y="4038600"/>
            <a:ext cx="142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/>
              <a:t>ENTREPRISES</a:t>
            </a:r>
            <a:endParaRPr lang="fr-FR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376169" y="3984625"/>
            <a:ext cx="1084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MÉNAGES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2552700" y="4635910"/>
            <a:ext cx="4619318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934221" y="4722813"/>
            <a:ext cx="2285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Paiements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15280" y="194607"/>
            <a:ext cx="80810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Producteurs et consommateurs réalisent leurs échanges</a:t>
            </a: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                            sur le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Marché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4408338" y="3212976"/>
            <a:ext cx="1747838" cy="1828800"/>
          </a:xfrm>
          <a:prstGeom prst="leftRightArrowCallout">
            <a:avLst>
              <a:gd name="adj1" fmla="val 26158"/>
              <a:gd name="adj2" fmla="val 26158"/>
              <a:gd name="adj3" fmla="val 12500"/>
              <a:gd name="adj4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 i="1" dirty="0"/>
              <a:t>MARCHÉ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919C-394C-4021-9FEB-4948A806311A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4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ll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isse enregistre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areil phot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areil phot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4" grpId="0"/>
      <p:bldP spid="5125" grpId="0"/>
      <p:bldP spid="5126" grpId="0" animBg="1"/>
      <p:bldP spid="5127" grpId="0"/>
      <p:bldP spid="5128" grpId="0"/>
      <p:bldP spid="5129" grpId="0"/>
      <p:bldP spid="5130" grpId="0" animBg="1"/>
      <p:bldP spid="5131" grpId="0" autoUpdateAnimBg="0"/>
      <p:bldP spid="13" grpId="0" autoUpdateAnimBg="0"/>
      <p:bldP spid="1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907704" y="194607"/>
            <a:ext cx="5035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Les différents types de Marchés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3776" y="908720"/>
            <a:ext cx="882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Marché :</a:t>
            </a:r>
            <a:r>
              <a:rPr lang="fr-FR" dirty="0" smtClean="0"/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Lieu réel ou virtuel où se rencontrent l’offre et la demande de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biens,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services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produits financiers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ou encore de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monnaie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23776" y="5733256"/>
            <a:ext cx="882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Marché :</a:t>
            </a:r>
            <a:r>
              <a:rPr lang="fr-FR" dirty="0" smtClean="0"/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Lieu réel ou virtuel où se rencontrent l’offre et la demande de biens, de services, de produits financiers ou encore de monnaie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AutoShape 2" descr="Téléphones portables images libres de droit, photos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Téléphones portables images libres de droit, photos d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9" y="2348880"/>
            <a:ext cx="1741765" cy="1224136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V="1">
            <a:off x="899592" y="1628800"/>
            <a:ext cx="137229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86691"/>
            <a:ext cx="1509896" cy="1087750"/>
          </a:xfrm>
          <a:prstGeom prst="rect">
            <a:avLst/>
          </a:prstGeom>
        </p:spPr>
      </p:pic>
      <p:cxnSp>
        <p:nvCxnSpPr>
          <p:cNvPr id="25" name="Connecteur droit avec flèche 24"/>
          <p:cNvCxnSpPr>
            <a:stCxn id="10" idx="0"/>
          </p:cNvCxnSpPr>
          <p:nvPr/>
        </p:nvCxnSpPr>
        <p:spPr>
          <a:xfrm flipH="1" flipV="1">
            <a:off x="2620997" y="1661021"/>
            <a:ext cx="329687" cy="15256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2348880"/>
            <a:ext cx="1574800" cy="1280160"/>
          </a:xfrm>
          <a:prstGeom prst="rect">
            <a:avLst/>
          </a:prstGeom>
        </p:spPr>
      </p:pic>
      <p:cxnSp>
        <p:nvCxnSpPr>
          <p:cNvPr id="28" name="Connecteur droit avec flèche 27"/>
          <p:cNvCxnSpPr/>
          <p:nvPr/>
        </p:nvCxnSpPr>
        <p:spPr>
          <a:xfrm flipH="1" flipV="1">
            <a:off x="4471174" y="1628800"/>
            <a:ext cx="262714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933056"/>
            <a:ext cx="2286000" cy="1280160"/>
          </a:xfrm>
          <a:prstGeom prst="rect">
            <a:avLst/>
          </a:prstGeom>
        </p:spPr>
      </p:pic>
      <p:cxnSp>
        <p:nvCxnSpPr>
          <p:cNvPr id="32" name="Connecteur droit avec flèche 31"/>
          <p:cNvCxnSpPr/>
          <p:nvPr/>
        </p:nvCxnSpPr>
        <p:spPr>
          <a:xfrm flipV="1">
            <a:off x="7380313" y="1661021"/>
            <a:ext cx="936103" cy="22720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1F0-F781-4072-975F-2DAD296362F0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ll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00970" y="51128"/>
            <a:ext cx="6604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Comment varie l’offre en fonction des prix ?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0375" y="506790"/>
            <a:ext cx="882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Partons d’un exemple simple :</a:t>
            </a:r>
          </a:p>
        </p:txBody>
      </p:sp>
      <p:sp>
        <p:nvSpPr>
          <p:cNvPr id="4" name="AutoShape 2" descr="Téléphones portables images libres de droit, photos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Téléphones portables images libres de droit, photos d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07504" y="1068983"/>
            <a:ext cx="68193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Un fabriquant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produit 1000 unités à un coût  de 2000 DA/U.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06" y="51128"/>
            <a:ext cx="2518681" cy="1109484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07504" y="1484784"/>
            <a:ext cx="72455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Un fabriquant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 produit 1000 unités à un coût de 2300 DA/U.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1350" y="1926131"/>
            <a:ext cx="85827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Un fabriquant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a produit 1000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unités à un coût de 2500 DA/U.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7865" y="2438795"/>
            <a:ext cx="6409319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Si le prix  de vente s’élève seulement à 2200 DA /U   alors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 rentabilité est seulement pour le producteur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 quantité offerte est :  1000 cartables.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48668" y="3573016"/>
            <a:ext cx="6409319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Si le prix  de vente s’élève seulement à 2400 DA /U   alors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 rentabilité pour les producteurs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 et B.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 quantité offerte est :  2000 cartables.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7504" y="4725144"/>
            <a:ext cx="6409319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Si le prix  de vente s’élève seulement à 2700 DA /U   alors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 rentabilité pour les producteurs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A, B et C.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 quantité offerte est :  3000 cartables.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ouvrante 7"/>
          <p:cNvSpPr/>
          <p:nvPr/>
        </p:nvSpPr>
        <p:spPr>
          <a:xfrm>
            <a:off x="35496" y="2492896"/>
            <a:ext cx="129118" cy="912337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ccolade ouvrante 19"/>
          <p:cNvSpPr/>
          <p:nvPr/>
        </p:nvSpPr>
        <p:spPr>
          <a:xfrm>
            <a:off x="117382" y="3604334"/>
            <a:ext cx="103294" cy="912337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ccolade ouvrante 20"/>
          <p:cNvSpPr/>
          <p:nvPr/>
        </p:nvSpPr>
        <p:spPr>
          <a:xfrm>
            <a:off x="35496" y="4797152"/>
            <a:ext cx="103294" cy="912337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17382" y="5949280"/>
            <a:ext cx="90266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Conclusion</a:t>
            </a:r>
            <a:r>
              <a:rPr lang="fr-FR" dirty="0" smtClean="0">
                <a:solidFill>
                  <a:srgbClr val="FF0000"/>
                </a:solidFill>
              </a:rPr>
              <a:t> :   lorsque le prix d’un produit augmente, les producteurs sont disposés à produire davantage  car les opportunités de profit augmentent !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3D1A-26E5-41E8-A937-6D0C9D4983D7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61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ll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8" grpId="0" animBg="1"/>
      <p:bldP spid="20" grpId="0" animBg="1"/>
      <p:bldP spid="21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L’offre est donc une fonction croissante du prix</a:t>
            </a:r>
            <a:endParaRPr lang="fr-FR" sz="2800" b="1" dirty="0">
              <a:latin typeface="Bradley Hand ITC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072206"/>
            <a:ext cx="842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producteurs décident de produire une plus grande quantité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7BC3-9DF3-4017-BFDA-361B71BEF3B9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340768"/>
            <a:ext cx="8929717" cy="47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1928802"/>
            <a:ext cx="8001000" cy="2571760"/>
          </a:xfrm>
        </p:spPr>
        <p:txBody>
          <a:bodyPr>
            <a:noAutofit/>
          </a:bodyPr>
          <a:lstStyle/>
          <a:p>
            <a:pPr eaLnBrk="1" hangingPunct="1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Chapitre  1</a:t>
            </a:r>
            <a:br>
              <a:rPr lang="fr-FR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Organisations et environnements </a:t>
            </a:r>
            <a:br>
              <a:rPr lang="fr-FR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de </a:t>
            </a:r>
            <a:br>
              <a:rPr lang="fr-FR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la prise de décision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400"/>
            <a:ext cx="6400800" cy="152400"/>
          </a:xfrm>
        </p:spPr>
        <p:txBody>
          <a:bodyPr>
            <a:normAutofit fontScale="62500" lnSpcReduction="20000"/>
          </a:bodyPr>
          <a:lstStyle/>
          <a:p>
            <a:pPr algn="r" eaLnBrk="1" hangingPunct="1"/>
            <a:r>
              <a:rPr lang="fr-FR" sz="800" smtClean="0"/>
              <a:t>©ollet</a:t>
            </a:r>
            <a:endParaRPr lang="fr-FR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EE00-A263-4CC7-B55F-D01ED50FEC64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8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00970" y="51128"/>
            <a:ext cx="7334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Comment varie la demande en fonction des prix ?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Téléphones portables images libres de droit, photos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Téléphones portables images libres de droit, photos d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00970" y="5487615"/>
            <a:ext cx="90266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Conclusion</a:t>
            </a:r>
            <a:r>
              <a:rPr lang="fr-FR" dirty="0" smtClean="0"/>
              <a:t> :   lorsque le prix d’un produit augmente, les consommateurs décident de consommer une moins grande quantité. 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s</a:t>
            </a:r>
            <a:fld id="{C3C63D1A-26E5-41E8-A937-6D0C9D4983D7}" type="datetime1">
              <a:rPr lang="fr-FR" smtClean="0"/>
              <a:pPr/>
              <a:t>06/03/2023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Ibn </a:t>
            </a:r>
            <a:r>
              <a:rPr lang="fr-FR" dirty="0" err="1" smtClean="0"/>
              <a:t>khaldoune</a:t>
            </a:r>
            <a:r>
              <a:rPr lang="fr-FR" dirty="0" smtClean="0"/>
              <a:t> Tiaret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fld id="{6E9F4770-299C-4386-9259-7FB52C6B6CAA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49456" y="1164518"/>
            <a:ext cx="2262304" cy="4616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Hausse du prix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411760" y="1412776"/>
            <a:ext cx="17284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avec flèche vers la droite 24"/>
          <p:cNvSpPr/>
          <p:nvPr/>
        </p:nvSpPr>
        <p:spPr>
          <a:xfrm rot="18841963">
            <a:off x="2629687" y="1506223"/>
            <a:ext cx="2760547" cy="2578360"/>
          </a:xfrm>
          <a:prstGeom prst="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Réduction du pouvoir d’achat</a:t>
            </a:r>
            <a:endParaRPr lang="fr-FR" dirty="0"/>
          </a:p>
        </p:txBody>
      </p:sp>
      <p:sp>
        <p:nvSpPr>
          <p:cNvPr id="27" name="Rectangle avec flèche vers la droite 26"/>
          <p:cNvSpPr/>
          <p:nvPr/>
        </p:nvSpPr>
        <p:spPr>
          <a:xfrm rot="18134777">
            <a:off x="5608736" y="1546786"/>
            <a:ext cx="2760547" cy="2578360"/>
          </a:xfrm>
          <a:prstGeom prst="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Effet de substitution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4159273" y="1212330"/>
            <a:ext cx="4191492" cy="4616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Réduction 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consommation   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312349"/>
            <a:ext cx="982980" cy="9906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05660"/>
            <a:ext cx="1688976" cy="1281955"/>
          </a:xfrm>
          <a:prstGeom prst="rect">
            <a:avLst/>
          </a:prstGeom>
        </p:spPr>
      </p:pic>
      <p:cxnSp>
        <p:nvCxnSpPr>
          <p:cNvPr id="32" name="Connecteur droit avec flèche 31"/>
          <p:cNvCxnSpPr/>
          <p:nvPr/>
        </p:nvCxnSpPr>
        <p:spPr>
          <a:xfrm>
            <a:off x="3275980" y="4941168"/>
            <a:ext cx="150711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214282" y="6143644"/>
            <a:ext cx="90266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La demande est donc une fonction décroissante du prix.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1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  <p:bldP spid="22" grpId="0" animBg="1"/>
      <p:bldP spid="25" grpId="0" animBg="1"/>
      <p:bldP spid="27" grpId="0" animBg="1"/>
      <p:bldP spid="28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demande est donc une fonction croissante du prix</a:t>
            </a:r>
            <a:endParaRPr lang="fr-FR" sz="2800" b="1" dirty="0">
              <a:latin typeface="Bradley Hand ITC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5550331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consommateurs décident de consommer des quantités moindres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7BC3-9DF3-4017-BFDA-361B71BEF3B9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11" name="Image 10" descr="loi de la deman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142984"/>
            <a:ext cx="8715435" cy="42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04434" y="210830"/>
            <a:ext cx="5567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D’où provient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l’argent des ménages 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6513" y="1066800"/>
            <a:ext cx="83824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Des entreprises ! (salaires, dividendes, honoraires, etc…)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3643314" y="1904999"/>
            <a:ext cx="2196224" cy="1692275"/>
          </a:xfrm>
          <a:prstGeom prst="leftRightArrowCallout">
            <a:avLst>
              <a:gd name="adj1" fmla="val 26472"/>
              <a:gd name="adj2" fmla="val 26472"/>
              <a:gd name="adj3" fmla="val 12500"/>
              <a:gd name="adj4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Marché 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biens </a:t>
            </a:r>
          </a:p>
          <a:p>
            <a:pPr algn="ctr"/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et 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services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304800" y="3429000"/>
            <a:ext cx="1066800" cy="990600"/>
          </a:xfrm>
          <a:custGeom>
            <a:avLst/>
            <a:gdLst>
              <a:gd name="T0" fmla="*/ 533400 w 21600"/>
              <a:gd name="T1" fmla="*/ 0 h 21600"/>
              <a:gd name="T2" fmla="*/ 156217 w 21600"/>
              <a:gd name="T3" fmla="*/ 145059 h 21600"/>
              <a:gd name="T4" fmla="*/ 0 w 21600"/>
              <a:gd name="T5" fmla="*/ 495300 h 21600"/>
              <a:gd name="T6" fmla="*/ 156217 w 21600"/>
              <a:gd name="T7" fmla="*/ 845541 h 21600"/>
              <a:gd name="T8" fmla="*/ 533400 w 21600"/>
              <a:gd name="T9" fmla="*/ 990600 h 21600"/>
              <a:gd name="T10" fmla="*/ 910583 w 21600"/>
              <a:gd name="T11" fmla="*/ 845541 h 21600"/>
              <a:gd name="T12" fmla="*/ 1066800 w 21600"/>
              <a:gd name="T13" fmla="*/ 495300 h 21600"/>
              <a:gd name="T14" fmla="*/ 910583 w 21600"/>
              <a:gd name="T15" fmla="*/ 14505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663" y="10800"/>
                </a:moveTo>
                <a:cubicBezTo>
                  <a:pt x="2663" y="15294"/>
                  <a:pt x="6306" y="18937"/>
                  <a:pt x="10800" y="18937"/>
                </a:cubicBezTo>
                <a:cubicBezTo>
                  <a:pt x="15294" y="18937"/>
                  <a:pt x="18937" y="15294"/>
                  <a:pt x="18937" y="10800"/>
                </a:cubicBezTo>
                <a:cubicBezTo>
                  <a:pt x="18937" y="6306"/>
                  <a:pt x="15294" y="2663"/>
                  <a:pt x="10800" y="2663"/>
                </a:cubicBezTo>
                <a:cubicBezTo>
                  <a:pt x="6306" y="2663"/>
                  <a:pt x="2663" y="6306"/>
                  <a:pt x="2663" y="10800"/>
                </a:cubicBezTo>
                <a:close/>
              </a:path>
            </a:pathLst>
          </a:custGeom>
          <a:solidFill>
            <a:srgbClr val="E30F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/>
              <a:t>entreprises</a:t>
            </a:r>
            <a:endParaRPr lang="fr-FR" sz="1200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7467600" y="3429000"/>
            <a:ext cx="990600" cy="990600"/>
          </a:xfrm>
          <a:custGeom>
            <a:avLst/>
            <a:gdLst>
              <a:gd name="T0" fmla="*/ 495300 w 21600"/>
              <a:gd name="T1" fmla="*/ 0 h 21600"/>
              <a:gd name="T2" fmla="*/ 145059 w 21600"/>
              <a:gd name="T3" fmla="*/ 145059 h 21600"/>
              <a:gd name="T4" fmla="*/ 0 w 21600"/>
              <a:gd name="T5" fmla="*/ 495300 h 21600"/>
              <a:gd name="T6" fmla="*/ 145059 w 21600"/>
              <a:gd name="T7" fmla="*/ 845541 h 21600"/>
              <a:gd name="T8" fmla="*/ 495300 w 21600"/>
              <a:gd name="T9" fmla="*/ 990600 h 21600"/>
              <a:gd name="T10" fmla="*/ 845541 w 21600"/>
              <a:gd name="T11" fmla="*/ 845541 h 21600"/>
              <a:gd name="T12" fmla="*/ 990600 w 21600"/>
              <a:gd name="T13" fmla="*/ 495300 h 21600"/>
              <a:gd name="T14" fmla="*/ 845541 w 21600"/>
              <a:gd name="T15" fmla="*/ 14505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625" y="10800"/>
                </a:moveTo>
                <a:cubicBezTo>
                  <a:pt x="2625" y="15315"/>
                  <a:pt x="6285" y="18975"/>
                  <a:pt x="10800" y="18975"/>
                </a:cubicBezTo>
                <a:cubicBezTo>
                  <a:pt x="15315" y="18975"/>
                  <a:pt x="18975" y="15315"/>
                  <a:pt x="18975" y="10800"/>
                </a:cubicBezTo>
                <a:cubicBezTo>
                  <a:pt x="18975" y="6285"/>
                  <a:pt x="15315" y="2625"/>
                  <a:pt x="10800" y="2625"/>
                </a:cubicBezTo>
                <a:cubicBezTo>
                  <a:pt x="6285" y="2625"/>
                  <a:pt x="2625" y="6285"/>
                  <a:pt x="2625" y="10800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 dirty="0" smtClean="0"/>
              <a:t>Ménages</a:t>
            </a:r>
            <a:endParaRPr lang="fr-FR" sz="1200" b="1" dirty="0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1371600" y="2713112"/>
            <a:ext cx="2271714" cy="639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5839537" y="2636912"/>
            <a:ext cx="1932863" cy="7920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H="1" flipV="1">
            <a:off x="5700860" y="2988036"/>
            <a:ext cx="1895476" cy="669563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1371599" y="2988037"/>
            <a:ext cx="2271713" cy="750289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3643313" y="4953000"/>
            <a:ext cx="1928812" cy="1143000"/>
          </a:xfrm>
          <a:prstGeom prst="leftRightArrowCallout">
            <a:avLst>
              <a:gd name="adj1" fmla="val 25000"/>
              <a:gd name="adj2" fmla="val 25000"/>
              <a:gd name="adj3" fmla="val 14164"/>
              <a:gd name="adj4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Marché 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du</a:t>
            </a:r>
          </a:p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travail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>
            <a:off x="5334000" y="4343400"/>
            <a:ext cx="22098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5410200" y="4572000"/>
            <a:ext cx="2438400" cy="990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1295400" y="4495800"/>
            <a:ext cx="2514600" cy="1143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H="1" flipV="1">
            <a:off x="1524000" y="4191000"/>
            <a:ext cx="24384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 rot="1394495">
            <a:off x="990600" y="5105400"/>
            <a:ext cx="2943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Salaires, honoraires, dividendes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 rot="-1076742">
            <a:off x="6248400" y="4343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travail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 rot="-1038355">
            <a:off x="1447800" y="2590800"/>
            <a:ext cx="159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Biens et services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 rot="1164275">
            <a:off x="5867400" y="3429000"/>
            <a:ext cx="987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paiement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 rot="-1106949">
            <a:off x="2133600" y="3260725"/>
            <a:ext cx="1778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Produit des ventes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6EDF-F71D-4F08-B192-44C743AFAFD8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91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ll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areil phot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areil phot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areil phot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ll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areil phot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areil phot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isse enregistre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isse enregistre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ll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ecteur de diapositiv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ecteur de diapositiv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ecteur de diapositiv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isse enregistre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isse enregistre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isse enregistre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  <p:bldP spid="7175" grpId="0" animBg="1" autoUpdateAnimBg="0"/>
      <p:bldP spid="7176" grpId="0" animBg="1" autoUpdateAnimBg="0"/>
      <p:bldP spid="7177" grpId="0" animBg="1" autoUpdateAnimBg="0"/>
      <p:bldP spid="7178" grpId="0" animBg="1"/>
      <p:bldP spid="7179" grpId="0" animBg="1"/>
      <p:bldP spid="7180" grpId="0" animBg="1"/>
      <p:bldP spid="7181" grpId="0" animBg="1"/>
      <p:bldP spid="7182" grpId="0" animBg="1" autoUpdateAnimBg="0"/>
      <p:bldP spid="7185" grpId="0" animBg="1"/>
      <p:bldP spid="7188" grpId="0" animBg="1"/>
      <p:bldP spid="7189" grpId="0" animBg="1"/>
      <p:bldP spid="7190" grpId="0" animBg="1"/>
      <p:bldP spid="7191" grpId="0" autoUpdateAnimBg="0"/>
      <p:bldP spid="7192" grpId="0" autoUpdateAnimBg="0"/>
      <p:bldP spid="7195" grpId="0" autoUpdateAnimBg="0"/>
      <p:bldP spid="7196" grpId="0" autoUpdateAnimBg="0"/>
      <p:bldP spid="719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918865"/>
            <a:ext cx="5365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 produit des ventes permet de financer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019800" y="4419600"/>
            <a:ext cx="2133600" cy="12192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/>
              <a:t>Investissements</a:t>
            </a:r>
          </a:p>
          <a:p>
            <a:pPr algn="ctr"/>
            <a:r>
              <a:rPr lang="fr-FR" sz="1600" b="1"/>
              <a:t>productifs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0" y="2895600"/>
            <a:ext cx="1600200" cy="1828800"/>
          </a:xfrm>
          <a:prstGeom prst="smileyFace">
            <a:avLst>
              <a:gd name="adj" fmla="val 4653"/>
            </a:avLst>
          </a:prstGeom>
          <a:solidFill>
            <a:srgbClr val="04CDE3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Produit</a:t>
            </a:r>
          </a:p>
          <a:p>
            <a:pPr algn="ctr"/>
            <a:r>
              <a:rPr lang="fr-FR" sz="2000" b="1" dirty="0"/>
              <a:t> des ventes</a:t>
            </a:r>
            <a:endParaRPr lang="fr-FR" sz="1600" b="1" dirty="0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5334000" y="3138488"/>
            <a:ext cx="2971800" cy="1219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b="1"/>
              <a:t>TRAVAIL</a:t>
            </a:r>
            <a:endParaRPr lang="fr-FR" sz="1600"/>
          </a:p>
        </p:txBody>
      </p:sp>
      <p:cxnSp>
        <p:nvCxnSpPr>
          <p:cNvPr id="9225" name="AutoShape 9"/>
          <p:cNvCxnSpPr>
            <a:cxnSpLocks noChangeShapeType="1"/>
            <a:stCxn id="9221" idx="6"/>
            <a:endCxn id="9223" idx="1"/>
          </p:cNvCxnSpPr>
          <p:nvPr/>
        </p:nvCxnSpPr>
        <p:spPr bwMode="auto">
          <a:xfrm flipV="1">
            <a:off x="1600200" y="3748088"/>
            <a:ext cx="3733800" cy="61912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26" name="AutoShape 10"/>
          <p:cNvCxnSpPr>
            <a:cxnSpLocks noChangeShapeType="1"/>
            <a:stCxn id="9221" idx="6"/>
            <a:endCxn id="9227" idx="1"/>
          </p:cNvCxnSpPr>
          <p:nvPr/>
        </p:nvCxnSpPr>
        <p:spPr bwMode="auto">
          <a:xfrm flipV="1">
            <a:off x="1600200" y="2395538"/>
            <a:ext cx="3733800" cy="1414462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5334000" y="1938338"/>
            <a:ext cx="2971800" cy="914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E3E0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b="1"/>
              <a:t>CAPITAL</a:t>
            </a:r>
            <a:endParaRPr lang="fr-FR" sz="1600" b="1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 rot="-204289">
            <a:off x="3441700" y="3246438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salaires</a:t>
            </a: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2667000" y="4724400"/>
            <a:ext cx="2190750" cy="2133600"/>
          </a:xfrm>
          <a:prstGeom prst="flowChartMagneticDisk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1800" dirty="0"/>
          </a:p>
          <a:p>
            <a:pPr algn="ctr">
              <a:defRPr/>
            </a:pPr>
            <a:r>
              <a:rPr lang="fr-FR" sz="1600" b="1" dirty="0"/>
              <a:t>Énergie,</a:t>
            </a:r>
          </a:p>
          <a:p>
            <a:pPr algn="ctr">
              <a:defRPr/>
            </a:pPr>
            <a:r>
              <a:rPr lang="fr-FR" sz="1600" b="1" dirty="0"/>
              <a:t>Matières premières,</a:t>
            </a:r>
          </a:p>
          <a:p>
            <a:pPr algn="ctr">
              <a:defRPr/>
            </a:pPr>
            <a:r>
              <a:rPr lang="fr-FR" sz="1600" b="1" dirty="0"/>
              <a:t>Amortissement </a:t>
            </a:r>
          </a:p>
          <a:p>
            <a:pPr algn="ctr">
              <a:defRPr/>
            </a:pPr>
            <a:r>
              <a:rPr lang="fr-FR" sz="1600" b="1" dirty="0"/>
              <a:t>de l’usure </a:t>
            </a:r>
          </a:p>
          <a:p>
            <a:pPr algn="ctr">
              <a:defRPr/>
            </a:pPr>
            <a:r>
              <a:rPr lang="fr-FR" sz="1600" b="1" dirty="0"/>
              <a:t>du matériel, </a:t>
            </a:r>
            <a:r>
              <a:rPr lang="fr-FR" sz="1600" b="1" dirty="0" err="1"/>
              <a:t>etc</a:t>
            </a:r>
            <a:endParaRPr lang="fr-FR" dirty="0"/>
          </a:p>
        </p:txBody>
      </p:sp>
      <p:cxnSp>
        <p:nvCxnSpPr>
          <p:cNvPr id="9235" name="AutoShape 19"/>
          <p:cNvCxnSpPr>
            <a:cxnSpLocks noChangeShapeType="1"/>
            <a:stCxn id="9221" idx="6"/>
            <a:endCxn id="9232" idx="1"/>
          </p:cNvCxnSpPr>
          <p:nvPr/>
        </p:nvCxnSpPr>
        <p:spPr bwMode="auto">
          <a:xfrm>
            <a:off x="1600200" y="3810000"/>
            <a:ext cx="2162175" cy="9144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37" name="AutoShape 21"/>
          <p:cNvCxnSpPr>
            <a:cxnSpLocks noChangeShapeType="1"/>
            <a:stCxn id="9221" idx="6"/>
            <a:endCxn id="9220" idx="3"/>
          </p:cNvCxnSpPr>
          <p:nvPr/>
        </p:nvCxnSpPr>
        <p:spPr bwMode="auto">
          <a:xfrm>
            <a:off x="1619250" y="3810000"/>
            <a:ext cx="4400550" cy="12192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241" name="Text Box 25"/>
          <p:cNvSpPr txBox="1">
            <a:spLocks noChangeArrowheads="1"/>
          </p:cNvSpPr>
          <p:nvPr/>
        </p:nvSpPr>
        <p:spPr bwMode="auto">
          <a:xfrm rot="-1158807">
            <a:off x="3690938" y="2292350"/>
            <a:ext cx="979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profits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57200" y="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Que devient le produit des ventes reçu par l’entreprise ?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D642-7FAA-4832-9878-492AF7E10A95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7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ll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isse enregistre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ecteur de diapositiv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ttements de main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ttements de main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ttements de main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ecteur de diapositiv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ecteur de diapositiv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ttements de main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ttements de main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ttements de main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ttements de main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ttements de main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0" grpId="0" animBg="1" autoUpdateAnimBg="0"/>
      <p:bldP spid="9221" grpId="0" animBg="1" autoUpdateAnimBg="0"/>
      <p:bldP spid="9223" grpId="0" animBg="1" autoUpdateAnimBg="0"/>
      <p:bldP spid="9227" grpId="0" animBg="1" autoUpdateAnimBg="0"/>
      <p:bldP spid="9230" grpId="0" autoUpdateAnimBg="0"/>
      <p:bldP spid="9232" grpId="0" animBg="1" autoUpdateAnimBg="0"/>
      <p:bldP spid="9241" grpId="0" autoUpdateAnimBg="0"/>
      <p:bldP spid="924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14429" y="1143358"/>
            <a:ext cx="5280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 produit des ventes permet de financer 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033472" y="4683282"/>
            <a:ext cx="2728664" cy="152968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Investissements</a:t>
            </a:r>
          </a:p>
          <a:p>
            <a:pPr algn="ctr"/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productifs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0" y="2895600"/>
            <a:ext cx="1600200" cy="1828800"/>
          </a:xfrm>
          <a:prstGeom prst="smileyFace">
            <a:avLst>
              <a:gd name="adj" fmla="val 4653"/>
            </a:avLst>
          </a:prstGeom>
          <a:solidFill>
            <a:srgbClr val="04CDE3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2000" b="1"/>
          </a:p>
          <a:p>
            <a:pPr algn="ctr"/>
            <a:r>
              <a:rPr lang="fr-FR" sz="2000" b="1"/>
              <a:t>Produit</a:t>
            </a:r>
          </a:p>
          <a:p>
            <a:pPr algn="ctr"/>
            <a:r>
              <a:rPr lang="fr-FR" sz="2000" b="1"/>
              <a:t> des ventes</a:t>
            </a:r>
            <a:endParaRPr lang="fr-FR" sz="1600" b="1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5334000" y="3138488"/>
            <a:ext cx="2971800" cy="12192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b="1" dirty="0" smtClean="0"/>
              <a:t>Travail</a:t>
            </a:r>
            <a:endParaRPr lang="fr-FR" sz="1600" dirty="0"/>
          </a:p>
        </p:txBody>
      </p:sp>
      <p:cxnSp>
        <p:nvCxnSpPr>
          <p:cNvPr id="9225" name="AutoShape 9"/>
          <p:cNvCxnSpPr>
            <a:cxnSpLocks noChangeShapeType="1"/>
            <a:stCxn id="9221" idx="6"/>
            <a:endCxn id="9223" idx="1"/>
          </p:cNvCxnSpPr>
          <p:nvPr/>
        </p:nvCxnSpPr>
        <p:spPr bwMode="auto">
          <a:xfrm flipV="1">
            <a:off x="1600200" y="3748088"/>
            <a:ext cx="3733800" cy="61912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26" name="AutoShape 10"/>
          <p:cNvCxnSpPr>
            <a:cxnSpLocks noChangeShapeType="1"/>
            <a:stCxn id="9221" idx="6"/>
            <a:endCxn id="9227" idx="1"/>
          </p:cNvCxnSpPr>
          <p:nvPr/>
        </p:nvCxnSpPr>
        <p:spPr bwMode="auto">
          <a:xfrm flipV="1">
            <a:off x="1600200" y="2395538"/>
            <a:ext cx="3733800" cy="1414462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5334000" y="1938338"/>
            <a:ext cx="2971800" cy="914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E3E0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b="1" dirty="0" smtClean="0"/>
              <a:t>Capital</a:t>
            </a:r>
            <a:endParaRPr lang="fr-FR" sz="1600" b="1" dirty="0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479709" y="3389163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salaires</a:t>
            </a: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2355350" y="4897792"/>
            <a:ext cx="2667000" cy="21336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1800" dirty="0"/>
          </a:p>
          <a:p>
            <a:pPr algn="ctr">
              <a:defRPr/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Énergie,</a:t>
            </a:r>
          </a:p>
          <a:p>
            <a:pPr algn="ctr">
              <a:defRPr/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Matières premières,</a:t>
            </a:r>
          </a:p>
          <a:p>
            <a:pPr algn="ctr">
              <a:defRPr/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Amortissement </a:t>
            </a:r>
          </a:p>
          <a:p>
            <a:pPr algn="ctr">
              <a:defRPr/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de l’usure </a:t>
            </a:r>
          </a:p>
          <a:p>
            <a:pPr algn="ctr">
              <a:defRPr/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du matériel,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etc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35" name="AutoShape 19"/>
          <p:cNvCxnSpPr>
            <a:cxnSpLocks noChangeShapeType="1"/>
            <a:stCxn id="9221" idx="6"/>
            <a:endCxn id="9232" idx="1"/>
          </p:cNvCxnSpPr>
          <p:nvPr/>
        </p:nvCxnSpPr>
        <p:spPr bwMode="auto">
          <a:xfrm>
            <a:off x="1600200" y="3810000"/>
            <a:ext cx="2088650" cy="1087792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37" name="AutoShape 21"/>
          <p:cNvCxnSpPr>
            <a:cxnSpLocks noChangeShapeType="1"/>
            <a:stCxn id="9221" idx="6"/>
            <a:endCxn id="9220" idx="11"/>
          </p:cNvCxnSpPr>
          <p:nvPr/>
        </p:nvCxnSpPr>
        <p:spPr bwMode="auto">
          <a:xfrm>
            <a:off x="1600200" y="3810000"/>
            <a:ext cx="4537125" cy="134543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241" name="Text Box 25"/>
          <p:cNvSpPr txBox="1">
            <a:spLocks noChangeArrowheads="1"/>
          </p:cNvSpPr>
          <p:nvPr/>
        </p:nvSpPr>
        <p:spPr bwMode="auto">
          <a:xfrm rot="-1158807">
            <a:off x="3690938" y="2292350"/>
            <a:ext cx="979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profits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57200" y="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Que devient le produit des ventes reçu par l’entreprise ?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 rot="1162498">
            <a:off x="1742729" y="4279707"/>
            <a:ext cx="11641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Dépenses</a:t>
            </a:r>
            <a:endParaRPr lang="fr-FR" dirty="0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 rot="934719">
            <a:off x="3812861" y="4266762"/>
            <a:ext cx="1999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/>
              <a:t>Investissements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DDE9-9709-44E0-B3A8-D2E20771BF20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6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ll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isse enregistre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ecteur de diapositiv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ttements de main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ttements de main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ttements de main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ecteur de diapositiv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ttements de main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ecteur de diapositiv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ttements de main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ttements de main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ttements de main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ttements de main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ttements de main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ttements de main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0" grpId="0" animBg="1" autoUpdateAnimBg="0"/>
      <p:bldP spid="9221" grpId="0" animBg="1" autoUpdateAnimBg="0"/>
      <p:bldP spid="9223" grpId="0" animBg="1" autoUpdateAnimBg="0"/>
      <p:bldP spid="9227" grpId="0" animBg="1" autoUpdateAnimBg="0"/>
      <p:bldP spid="9230" grpId="0" autoUpdateAnimBg="0"/>
      <p:bldP spid="9232" grpId="0" animBg="1" autoUpdateAnimBg="0"/>
      <p:bldP spid="9241" grpId="0" autoUpdateAnimBg="0"/>
      <p:bldP spid="9248" grpId="0" autoUpdateAnimBg="0"/>
      <p:bldP spid="19" grpId="0" autoUpdateAnimBg="0"/>
      <p:bldP spid="2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59764" y="261610"/>
            <a:ext cx="7386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u="sng" dirty="0">
                <a:latin typeface="Times New Roman" pitchFamily="18" charset="0"/>
                <a:cs typeface="Times New Roman" pitchFamily="18" charset="0"/>
              </a:rPr>
              <a:t>Que faut-il pour que l’économie fonctionne bien ?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68927" y="1052736"/>
            <a:ext cx="800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Il faut que toute la production réalisée soit « consommée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59632" y="1558188"/>
            <a:ext cx="7483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C’est-à-dire qu’il faut que les producteurs trouvent suffisamment 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clients.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38514" y="3156375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AutoNum type="arabicPeriod" startAt="2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Mais 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il faut aussi que les « consommateurs » aient les moyens financiers d’acheter…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c’est la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demande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solvable.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95262" y="4509120"/>
            <a:ext cx="8948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Il faut donc qu’il y ait autant de produits proposés à la vente (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l’offre) que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 produits demandés à l’achat (demande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B08D-0AB6-4646-BFC1-DE407501079C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1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isse enregistre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  <p:bldP spid="8196" grpId="0" autoUpdateAnimBg="0"/>
      <p:bldP spid="8197" grpId="0" autoUpdateAnimBg="0"/>
      <p:bldP spid="819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67544" y="289232"/>
            <a:ext cx="8136904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difficultés économiques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apparaissent  dès qu’il y a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déséquilibre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entre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l’offre et la demande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1567656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Si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  la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demande &gt; l’offre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prix augmente car tous les demandeurs ne seront pas servis. </a:t>
            </a: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C’est </a:t>
            </a: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u="sng" dirty="0">
                <a:latin typeface="Times New Roman" pitchFamily="18" charset="0"/>
                <a:cs typeface="Times New Roman" pitchFamily="18" charset="0"/>
              </a:rPr>
              <a:t>l’inflation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la monnaie perd de sa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valeur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0" y="3212976"/>
            <a:ext cx="91440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1800" dirty="0" smtClean="0"/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à l’inverse : 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la demande &lt; l’offre,  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prix baisse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car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la production a été trop importante par rapport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800" b="1">
                <a:latin typeface="Times New Roman" pitchFamily="18" charset="0"/>
                <a:cs typeface="Times New Roman" pitchFamily="18" charset="0"/>
              </a:rPr>
              <a:t>demande 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solvable </a:t>
            </a:r>
            <a:r>
              <a:rPr lang="fr-FR" sz="2800" smtClean="0">
                <a:latin typeface="Times New Roman" pitchFamily="18" charset="0"/>
                <a:cs typeface="Times New Roman" pitchFamily="18" charset="0"/>
              </a:rPr>
              <a:t>: C’est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800" b="1" u="sng" dirty="0">
                <a:latin typeface="Times New Roman" pitchFamily="18" charset="0"/>
                <a:cs typeface="Times New Roman" pitchFamily="18" charset="0"/>
              </a:rPr>
              <a:t>déflation</a:t>
            </a:r>
            <a:r>
              <a:rPr lang="fr-FR" sz="2800" dirty="0">
                <a:solidFill>
                  <a:srgbClr val="9A02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fr-FR" sz="2800" dirty="0" smtClean="0">
              <a:solidFill>
                <a:srgbClr val="9A02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800" dirty="0">
              <a:solidFill>
                <a:srgbClr val="9A02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800" dirty="0">
              <a:solidFill>
                <a:srgbClr val="9A02FF"/>
              </a:solidFill>
            </a:endParaRPr>
          </a:p>
          <a:p>
            <a:pPr>
              <a:buFont typeface="Arial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Si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déséquilibre est très important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cela peut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conduire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à une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récession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et si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cela se prolonge une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dépression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4F62-44E6-4F5F-8DE5-FE26D041256A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63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is de verr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is de verr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is de verr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is de verr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uiExpand="1" build="p" autoUpdateAnimBg="0"/>
      <p:bldP spid="8200" grpId="0" uiExpand="1" build="allAtOnce" autoUpdateAnimBg="0"/>
      <p:bldP spid="8201" grpId="0" uiExpand="1" build="allAtOnce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0" y="0"/>
            <a:ext cx="9144000" cy="1988840"/>
          </a:xfrm>
          <a:prstGeom prst="rect">
            <a:avLst/>
          </a:prstGeom>
          <a:noFill/>
          <a:ln w="9525">
            <a:solidFill>
              <a:schemeClr val="accent4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Comment 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récession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peut se développer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partir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d’une situation</a:t>
            </a:r>
          </a:p>
          <a:p>
            <a:pPr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surproduction o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 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ce qui revient au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même d’une situation </a:t>
            </a:r>
          </a:p>
          <a:p>
            <a:pPr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sous-consommation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…?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2276872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Dans les années trente, pour combattre la dépression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certains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gouvernements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ont mis en œuvre des « 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politiques de relance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 »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Leur but est de chercher à </a:t>
            </a:r>
            <a:r>
              <a:rPr lang="fr-FR" sz="2400" u="sng" dirty="0">
                <a:latin typeface="Times New Roman" pitchFamily="18" charset="0"/>
                <a:cs typeface="Times New Roman" pitchFamily="18" charset="0"/>
              </a:rPr>
              <a:t>augmenter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consommation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pour inciter les entreprises à augmenter leur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(l’économiste anglais John Maynard Keynes en a fait la théorie, 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on  appelle aussi ces politiques des « politiques keynésiennes ») </a:t>
            </a:r>
          </a:p>
          <a:p>
            <a:pPr algn="ctr"/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7A54-5B92-49C9-8B43-0597870FD469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66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oum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3" grpId="0" animBg="1"/>
      <p:bldP spid="10273" grpId="1" build="allAtOnce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56573" y="3429000"/>
            <a:ext cx="3500438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>
              <a:buFont typeface="+mj-lt"/>
              <a:buAutoNum type="arabicPeriod"/>
              <a:defRPr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L’offre de biens et services</a:t>
            </a:r>
          </a:p>
          <a:p>
            <a:pPr algn="ctr">
              <a:defRPr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est supérieure à la demande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0" y="1006116"/>
            <a:ext cx="4140200" cy="164536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4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Une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partie de la production </a:t>
            </a:r>
          </a:p>
          <a:p>
            <a:pPr algn="ctr">
              <a:defRPr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n’ayant pas été vendue, </a:t>
            </a:r>
          </a:p>
          <a:p>
            <a:pPr algn="ctr">
              <a:defRPr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Les entreprises vont réduire leur production </a:t>
            </a:r>
          </a:p>
          <a:p>
            <a:pPr algn="ctr">
              <a:defRPr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pour l’adapter à la demande</a:t>
            </a:r>
          </a:p>
        </p:txBody>
      </p:sp>
      <p:cxnSp>
        <p:nvCxnSpPr>
          <p:cNvPr id="10246" name="AutoShape 6"/>
          <p:cNvCxnSpPr>
            <a:cxnSpLocks noChangeShapeType="1"/>
            <a:stCxn id="10242" idx="0"/>
            <a:endCxn id="10244" idx="4"/>
          </p:cNvCxnSpPr>
          <p:nvPr/>
        </p:nvCxnSpPr>
        <p:spPr bwMode="auto">
          <a:xfrm flipH="1" flipV="1">
            <a:off x="2070100" y="2651483"/>
            <a:ext cx="36692" cy="777517"/>
          </a:xfrm>
          <a:prstGeom prst="straightConnector1">
            <a:avLst/>
          </a:prstGeom>
          <a:noFill/>
          <a:ln w="57150">
            <a:solidFill>
              <a:srgbClr val="FF0C10"/>
            </a:solidFill>
            <a:round/>
            <a:headEnd/>
            <a:tailEnd type="triangle" w="med" len="med"/>
          </a:ln>
        </p:spPr>
      </p:cxn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3491880" y="76200"/>
            <a:ext cx="2197224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4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Des travailleurs sont</a:t>
            </a:r>
          </a:p>
          <a:p>
            <a:pPr algn="ctr">
              <a:defRPr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licenciés</a:t>
            </a:r>
          </a:p>
        </p:txBody>
      </p:sp>
      <p:cxnSp>
        <p:nvCxnSpPr>
          <p:cNvPr id="10249" name="AutoShape 9"/>
          <p:cNvCxnSpPr>
            <a:cxnSpLocks noChangeShapeType="1"/>
          </p:cNvCxnSpPr>
          <p:nvPr/>
        </p:nvCxnSpPr>
        <p:spPr bwMode="auto">
          <a:xfrm flipV="1">
            <a:off x="1907704" y="478865"/>
            <a:ext cx="1420561" cy="527251"/>
          </a:xfrm>
          <a:prstGeom prst="straightConnector1">
            <a:avLst/>
          </a:prstGeom>
          <a:noFill/>
          <a:ln w="38100">
            <a:solidFill>
              <a:srgbClr val="FF0C10"/>
            </a:solidFill>
            <a:round/>
            <a:headEnd/>
            <a:tailEnd type="triangle" w="med" len="med"/>
          </a:ln>
        </p:spPr>
      </p:cxn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5364089" y="1151602"/>
            <a:ext cx="3842618" cy="170133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4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 développement du chômage</a:t>
            </a:r>
          </a:p>
          <a:p>
            <a:pPr algn="ctr">
              <a:defRPr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diminue le pouvoir d’achat global </a:t>
            </a:r>
          </a:p>
          <a:p>
            <a:pPr algn="ctr">
              <a:defRPr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de la population</a:t>
            </a:r>
          </a:p>
        </p:txBody>
      </p:sp>
      <p:cxnSp>
        <p:nvCxnSpPr>
          <p:cNvPr id="10254" name="AutoShape 14"/>
          <p:cNvCxnSpPr>
            <a:cxnSpLocks noChangeShapeType="1"/>
            <a:stCxn id="10247" idx="3"/>
          </p:cNvCxnSpPr>
          <p:nvPr/>
        </p:nvCxnSpPr>
        <p:spPr bwMode="auto">
          <a:xfrm>
            <a:off x="5689104" y="533400"/>
            <a:ext cx="1691208" cy="647700"/>
          </a:xfrm>
          <a:prstGeom prst="straightConnector1">
            <a:avLst/>
          </a:prstGeom>
          <a:noFill/>
          <a:ln w="57150">
            <a:solidFill>
              <a:srgbClr val="FF0C10"/>
            </a:solidFill>
            <a:round/>
            <a:headEnd/>
            <a:tailEnd type="triangle" w="med" len="med"/>
          </a:ln>
        </p:spPr>
      </p:cxn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6420645" y="3429000"/>
            <a:ext cx="2786062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La demande solvable, </a:t>
            </a:r>
          </a:p>
          <a:p>
            <a:pPr algn="ctr">
              <a:defRPr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c’est-à-dire </a:t>
            </a:r>
          </a:p>
          <a:p>
            <a:pPr algn="ctr">
              <a:defRPr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la consommation, baisse </a:t>
            </a:r>
          </a:p>
        </p:txBody>
      </p:sp>
      <p:cxnSp>
        <p:nvCxnSpPr>
          <p:cNvPr id="10256" name="AutoShape 16"/>
          <p:cNvCxnSpPr>
            <a:cxnSpLocks noChangeShapeType="1"/>
            <a:stCxn id="10252" idx="4"/>
            <a:endCxn id="10255" idx="0"/>
          </p:cNvCxnSpPr>
          <p:nvPr/>
        </p:nvCxnSpPr>
        <p:spPr bwMode="auto">
          <a:xfrm>
            <a:off x="7285398" y="2852935"/>
            <a:ext cx="528278" cy="576065"/>
          </a:xfrm>
          <a:prstGeom prst="straightConnector1">
            <a:avLst/>
          </a:prstGeom>
          <a:noFill/>
          <a:ln w="76200">
            <a:solidFill>
              <a:srgbClr val="FF0C10"/>
            </a:solidFill>
            <a:round/>
            <a:headEnd/>
            <a:tailEnd type="triangle" w="med" len="med"/>
          </a:ln>
        </p:spPr>
      </p:cxnSp>
      <p:cxnSp>
        <p:nvCxnSpPr>
          <p:cNvPr id="10257" name="AutoShape 17"/>
          <p:cNvCxnSpPr>
            <a:cxnSpLocks noChangeShapeType="1"/>
            <a:stCxn id="10255" idx="2"/>
            <a:endCxn id="10267" idx="3"/>
          </p:cNvCxnSpPr>
          <p:nvPr/>
        </p:nvCxnSpPr>
        <p:spPr bwMode="auto">
          <a:xfrm flipH="1">
            <a:off x="7162800" y="4419600"/>
            <a:ext cx="650876" cy="1838632"/>
          </a:xfrm>
          <a:prstGeom prst="straightConnector1">
            <a:avLst/>
          </a:prstGeom>
          <a:noFill/>
          <a:ln w="57150">
            <a:solidFill>
              <a:srgbClr val="FF0C10"/>
            </a:solidFill>
            <a:round/>
            <a:headEnd/>
            <a:tailEnd type="triangle" w="med" len="med"/>
          </a:ln>
        </p:spPr>
      </p:cxnSp>
      <p:cxnSp>
        <p:nvCxnSpPr>
          <p:cNvPr id="10263" name="AutoShape 23"/>
          <p:cNvCxnSpPr>
            <a:cxnSpLocks noChangeShapeType="1"/>
            <a:stCxn id="10267" idx="1"/>
            <a:endCxn id="10242" idx="2"/>
          </p:cNvCxnSpPr>
          <p:nvPr/>
        </p:nvCxnSpPr>
        <p:spPr bwMode="auto">
          <a:xfrm flipH="1" flipV="1">
            <a:off x="2106792" y="4343400"/>
            <a:ext cx="407808" cy="1914832"/>
          </a:xfrm>
          <a:prstGeom prst="straightConnector1">
            <a:avLst/>
          </a:prstGeom>
          <a:noFill/>
          <a:ln w="57150">
            <a:solidFill>
              <a:srgbClr val="FF0C10"/>
            </a:solidFill>
            <a:round/>
            <a:headEnd/>
            <a:tailEnd type="triangle" w="med" len="med"/>
          </a:ln>
        </p:spPr>
      </p:cxn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2514600" y="5953432"/>
            <a:ext cx="4648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 déséquilibre persiste, </a:t>
            </a:r>
          </a:p>
          <a:p>
            <a:pPr algn="ctr">
              <a:defRPr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un processus de récession est engagé</a:t>
            </a:r>
          </a:p>
        </p:txBody>
      </p:sp>
      <p:sp>
        <p:nvSpPr>
          <p:cNvPr id="10270" name="AutoShape 30"/>
          <p:cNvSpPr>
            <a:spLocks noChangeArrowheads="1"/>
          </p:cNvSpPr>
          <p:nvPr/>
        </p:nvSpPr>
        <p:spPr bwMode="auto">
          <a:xfrm>
            <a:off x="381000" y="5105400"/>
            <a:ext cx="2667000" cy="457200"/>
          </a:xfrm>
          <a:prstGeom prst="wave">
            <a:avLst>
              <a:gd name="adj1" fmla="val 13005"/>
              <a:gd name="adj2" fmla="val 3153"/>
            </a:avLst>
          </a:prstGeom>
          <a:solidFill>
            <a:schemeClr val="bg1"/>
          </a:solidFill>
          <a:ln w="9525">
            <a:solidFill>
              <a:schemeClr val="accent4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La crise s’aggrave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0011-1A64-494A-B203-3A48914F75B9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81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is de verr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areil phot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is de verr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areil phot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rincement de frein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ssag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4" grpId="0" animBg="1" autoUpdateAnimBg="0"/>
      <p:bldP spid="10247" grpId="0" animBg="1" autoUpdateAnimBg="0"/>
      <p:bldP spid="10252" grpId="0" animBg="1" autoUpdateAnimBg="0"/>
      <p:bldP spid="10255" grpId="0" animBg="1" autoUpdateAnimBg="0"/>
      <p:bldP spid="10267" grpId="0" animBg="1" autoUpdateAnimBg="0"/>
      <p:bldP spid="10270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19202" y="116632"/>
            <a:ext cx="83058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Puisque la consommation (la demande) est insuffisante,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l’État doit intervenir pour l’augmenter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Plusieurs moyens sont possibles :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19202" y="2276872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1600" i="1" dirty="0"/>
          </a:p>
          <a:p>
            <a:pPr algn="ctr"/>
            <a:endParaRPr lang="fr-FR" sz="1600" i="1" dirty="0"/>
          </a:p>
          <a:p>
            <a:pPr marL="457200" indent="-457200">
              <a:buFont typeface="Arial" pitchFamily="34" charset="0"/>
              <a:buChar char="•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Financer  une politique de grands travaux </a:t>
            </a:r>
          </a:p>
          <a:p>
            <a:pPr algn="ctr"/>
            <a:endParaRPr lang="fr-FR" sz="2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1600" i="1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43002" y="3200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Distribuer des allocations de chômage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04902" y="4293096"/>
            <a:ext cx="82677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Imposer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une réduction du temps de travail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pour obliger les entreprises à embaucher et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donc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réduire 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chômage.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9936-29F5-4934-A238-502371173C77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04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12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chemin vertical 2"/>
          <p:cNvSpPr/>
          <p:nvPr/>
        </p:nvSpPr>
        <p:spPr>
          <a:xfrm>
            <a:off x="-324544" y="1340768"/>
            <a:ext cx="9468544" cy="5517232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Aujourd’hui dans un état 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société est l'ensemble des citoyens ou des sujets, qui constitue « la société civile ». 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l’État est l'instance dirigeante de ces citoyens, le gouvernement.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société est structurée et organisée dans des organisations.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7200" y="0"/>
            <a:ext cx="8229600" cy="119675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La société et l’état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C802-E668-4260-9B31-E2CB77EC7016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1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2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2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2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2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3020616" y="4445506"/>
            <a:ext cx="5079776" cy="1427956"/>
          </a:xfrm>
          <a:prstGeom prst="leftArrowCallout">
            <a:avLst>
              <a:gd name="adj1" fmla="val 25000"/>
              <a:gd name="adj2" fmla="val 22319"/>
              <a:gd name="adj3" fmla="val 76190"/>
              <a:gd name="adj4" fmla="val 72574"/>
            </a:avLst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Politique de relance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l’État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embauche pour les grands travaux 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ou distribue du pouvoir d’achat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4591050"/>
            <a:ext cx="3020616" cy="838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Diminution du chômage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2667000"/>
            <a:ext cx="4084320" cy="838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Augmentation du pouvoir d’achat</a:t>
            </a:r>
          </a:p>
          <a:p>
            <a:pPr algn="ctr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et donc de la consommation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051720" y="800180"/>
            <a:ext cx="4521800" cy="1219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entreprises écoulant ainsi </a:t>
            </a:r>
          </a:p>
          <a:p>
            <a:pPr algn="ctr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leurs stocks d’invendus sont incitées</a:t>
            </a:r>
          </a:p>
          <a:p>
            <a:pPr algn="ctr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à reprendre la production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312620" y="2492896"/>
            <a:ext cx="4219820" cy="685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Elles ont donc besoin d’embaucher</a:t>
            </a:r>
          </a:p>
        </p:txBody>
      </p:sp>
      <p:cxnSp>
        <p:nvCxnSpPr>
          <p:cNvPr id="11279" name="AutoShape 15"/>
          <p:cNvCxnSpPr>
            <a:cxnSpLocks noChangeShapeType="1"/>
          </p:cNvCxnSpPr>
          <p:nvPr/>
        </p:nvCxnSpPr>
        <p:spPr bwMode="auto">
          <a:xfrm flipV="1">
            <a:off x="819132" y="3446507"/>
            <a:ext cx="304936" cy="1422653"/>
          </a:xfrm>
          <a:prstGeom prst="straightConnector1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11280" name="AutoShape 16"/>
          <p:cNvCxnSpPr>
            <a:cxnSpLocks noChangeShapeType="1"/>
          </p:cNvCxnSpPr>
          <p:nvPr/>
        </p:nvCxnSpPr>
        <p:spPr bwMode="auto">
          <a:xfrm flipV="1">
            <a:off x="971600" y="1390770"/>
            <a:ext cx="970920" cy="1257220"/>
          </a:xfrm>
          <a:prstGeom prst="straightConnector1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11281" name="AutoShape 17"/>
          <p:cNvCxnSpPr>
            <a:cxnSpLocks noChangeShapeType="1"/>
          </p:cNvCxnSpPr>
          <p:nvPr/>
        </p:nvCxnSpPr>
        <p:spPr bwMode="auto">
          <a:xfrm>
            <a:off x="6573520" y="1409780"/>
            <a:ext cx="726440" cy="1238210"/>
          </a:xfrm>
          <a:prstGeom prst="straightConnector1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11282" name="AutoShape 18"/>
          <p:cNvCxnSpPr>
            <a:cxnSpLocks noChangeShapeType="1"/>
          </p:cNvCxnSpPr>
          <p:nvPr/>
        </p:nvCxnSpPr>
        <p:spPr bwMode="auto">
          <a:xfrm flipH="1">
            <a:off x="2933040" y="3178696"/>
            <a:ext cx="3640480" cy="1858486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</p:cxn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95064" y="5877272"/>
            <a:ext cx="8686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l’État a « réamorcé la pompe »</a:t>
            </a:r>
          </a:p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La croissance économique est relancée, elle s’entretient d’elle même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2555776" y="4275182"/>
            <a:ext cx="6326088" cy="1524000"/>
          </a:xfrm>
          <a:prstGeom prst="leftArrowCallout">
            <a:avLst>
              <a:gd name="adj1" fmla="val 25000"/>
              <a:gd name="adj2" fmla="val 23000"/>
              <a:gd name="adj3" fmla="val 53333"/>
              <a:gd name="adj4" fmla="val 74079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33536" y="-15200"/>
            <a:ext cx="9144000" cy="77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Puisque la consommation (la demande) est insuffisante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l’État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doit intervenir pour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l’augmenter. Plusieurs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moyens sont possibles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0886-3111-4749-9F0D-4817AC675602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42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ll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ttements de main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ttements de main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ttements de main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ttements de main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dissement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3" grpId="0" animBg="1"/>
      <p:bldP spid="11274" grpId="0" animBg="1"/>
      <p:bldP spid="11275" grpId="0" animBg="1"/>
      <p:bldP spid="11277" grpId="0" animBg="1"/>
      <p:bldP spid="11283" grpId="0" animBg="1" autoUpdateAnimBg="0"/>
      <p:bldP spid="11284" grpId="0" animBg="1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Diriger et décider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00200"/>
            <a:ext cx="8867328" cy="492514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Vijaya" pitchFamily="34" charset="0"/>
                <a:cs typeface="Vijaya" pitchFamily="34" charset="0"/>
              </a:rPr>
              <a:t> La décision est essentielle au développement de l’entreprise.</a:t>
            </a:r>
          </a:p>
          <a:p>
            <a:r>
              <a:rPr lang="fr-FR" dirty="0" smtClean="0">
                <a:latin typeface="Vijaya" pitchFamily="34" charset="0"/>
                <a:cs typeface="Vijaya" pitchFamily="34" charset="0"/>
              </a:rPr>
              <a:t>Toutes les actions menées au sein d’une entreprise sont le fruit d’une décision préalable. C’est pourquoi il faut se poser un certain nombre de questions :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latin typeface="Vijaya" pitchFamily="34" charset="0"/>
                <a:cs typeface="Vijaya" pitchFamily="34" charset="0"/>
              </a:rPr>
              <a:t>Qu’est ce qu’une décision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latin typeface="Vijaya" pitchFamily="34" charset="0"/>
                <a:cs typeface="Vijaya" pitchFamily="34" charset="0"/>
              </a:rPr>
              <a:t>Quels sont les différents types de décision, leurs caractéristiques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latin typeface="Vijaya" pitchFamily="34" charset="0"/>
                <a:cs typeface="Vijaya" pitchFamily="34" charset="0"/>
              </a:rPr>
              <a:t>La décision est elle influencées par des facteurs ?   (on dira qu’elle est contingente).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latin typeface="Vijaya" pitchFamily="34" charset="0"/>
                <a:cs typeface="Vijaya" pitchFamily="34" charset="0"/>
              </a:rPr>
              <a:t>Quelles sont les étapes qui permettent de prendre une décision ?</a:t>
            </a:r>
          </a:p>
          <a:p>
            <a:pPr marL="0" indent="0">
              <a:buNone/>
            </a:pPr>
            <a:endParaRPr lang="fr-FR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F97F-29CA-4399-AF54-789BC41E7245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1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Diriger et décider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42984"/>
            <a:ext cx="9036496" cy="5382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>
                <a:latin typeface="Vijaya" pitchFamily="34" charset="0"/>
                <a:cs typeface="Vijaya" pitchFamily="34" charset="0"/>
              </a:rPr>
              <a:t>                  </a:t>
            </a:r>
          </a:p>
          <a:p>
            <a:pPr marL="0" indent="0"/>
            <a:r>
              <a:rPr lang="fr-FR" dirty="0" smtClean="0">
                <a:latin typeface="Vijaya" pitchFamily="34" charset="0"/>
                <a:cs typeface="Vijaya" pitchFamily="34" charset="0"/>
              </a:rPr>
              <a:t>	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Derrière toute action se trouve une décision.</a:t>
            </a:r>
          </a:p>
          <a:p>
            <a:pPr marL="0" indent="0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Une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bonne décision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 de fortes chances de conduire  à de bonnes actions et donc à 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bons résultats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Une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mauvaise décision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conduit  fatalement  à 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mauvais résultats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D’où l’importance de la prise de décision et donc de l’informatique décisionnelle.</a:t>
            </a:r>
          </a:p>
          <a:p>
            <a:pPr marL="0" indent="0">
              <a:buNone/>
            </a:pPr>
            <a:endParaRPr lang="fr-FR" dirty="0" smtClean="0">
              <a:latin typeface="Vijaya" pitchFamily="34" charset="0"/>
              <a:cs typeface="Vijaya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F97F-29CA-4399-AF54-789BC41E7245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1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Diriger et décider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42984"/>
            <a:ext cx="9036496" cy="5382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Vijaya" pitchFamily="34" charset="0"/>
                <a:cs typeface="Vijaya" pitchFamily="34" charset="0"/>
              </a:rPr>
              <a:t> 	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diversité des décisions :</a:t>
            </a:r>
          </a:p>
          <a:p>
            <a:pPr marL="514350" indent="-514350">
              <a:lnSpc>
                <a:spcPct val="110000"/>
              </a:lnSpc>
              <a:buFont typeface="+mj-lt"/>
              <a:buAutoNum type="alphaLcPeriod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décision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stratégique</a:t>
            </a:r>
          </a:p>
          <a:p>
            <a:pPr marL="514350" indent="-514350">
              <a:lnSpc>
                <a:spcPct val="110000"/>
              </a:lnSpc>
              <a:buFont typeface="+mj-lt"/>
              <a:buAutoNum type="alphaLcPeriod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décision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tactique</a:t>
            </a:r>
          </a:p>
          <a:p>
            <a:pPr marL="514350" indent="-514350">
              <a:lnSpc>
                <a:spcPct val="110000"/>
              </a:lnSpc>
              <a:buFont typeface="+mj-lt"/>
              <a:buAutoNum type="alphaLcPeriod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décision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opérationnelle</a:t>
            </a:r>
            <a:r>
              <a:rPr lang="fr-FR" b="1" dirty="0" smtClean="0">
                <a:latin typeface="Vijaya" pitchFamily="34" charset="0"/>
                <a:cs typeface="Vijaya" pitchFamily="34" charset="0"/>
              </a:rPr>
              <a:t>.    </a:t>
            </a:r>
          </a:p>
          <a:p>
            <a:pPr marL="0" indent="0"/>
            <a:endParaRPr lang="fr-FR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 Pour 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gérer une entreprise, les managers 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prennent en 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permanence des 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décisions. </a:t>
            </a:r>
          </a:p>
          <a:p>
            <a:endParaRPr lang="fr-FR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 Sans 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prise de décision, l’entreprise ne peut pas fonctionner.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F97F-29CA-4399-AF54-789BC41E7245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1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lvl="0"/>
            <a:r>
              <a:rPr lang="fr-FR" sz="4000" b="1" dirty="0" smtClean="0">
                <a:latin typeface="Bradley Hand ITC" pitchFamily="66" charset="0"/>
              </a:rPr>
              <a:t/>
            </a:r>
            <a:br>
              <a:rPr lang="fr-FR" sz="4000" b="1" dirty="0" smtClean="0">
                <a:latin typeface="Bradley Hand ITC" pitchFamily="66" charset="0"/>
              </a:rPr>
            </a:br>
            <a:r>
              <a:rPr lang="fr-FR" sz="4000" b="1" dirty="0" smtClean="0">
                <a:latin typeface="Bradley Hand ITC" pitchFamily="66" charset="0"/>
              </a:rPr>
              <a:t>1</a:t>
            </a:r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décisions stratégiques </a:t>
            </a:r>
            <a:r>
              <a:rPr lang="fr-FR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600" b="1" dirty="0">
                <a:latin typeface="Times New Roman" pitchFamily="18" charset="0"/>
                <a:cs typeface="Times New Roman" pitchFamily="18" charset="0"/>
              </a:rPr>
            </a:b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025170"/>
          </a:xfrm>
        </p:spPr>
        <p:txBody>
          <a:bodyPr>
            <a:normAutofit fontScale="85000" lnSpcReduction="10000"/>
          </a:bodyPr>
          <a:lstStyle/>
          <a:p>
            <a:pPr marL="0" indent="0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Elles sont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prises par la direction générale de l'entreprise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Elles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concernent les orientations générales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l'entreprise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Elles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 effet à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terme et engagent l'avenir de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l'entreprise,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Elles sont prises en cohérence avec les finalités de l’entreprise, (lucratives, sociétales et environnementales)</a:t>
            </a: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Elles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comportent un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risque  important,</a:t>
            </a: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Elles sont irréversibles, peu courantes,</a:t>
            </a:r>
          </a:p>
          <a:p>
            <a:endParaRPr lang="fr-F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Exemples : lancement d’un nouveau produit, abandon d’une activité, fusion avec une autre entreprise.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fr-FR" b="1" dirty="0">
              <a:latin typeface="Bradley Hand ITC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BA70-0E25-405A-861B-F6652B889B5C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09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fr-FR" sz="3200" b="1" i="1" dirty="0">
                <a:latin typeface="Vijaya" pitchFamily="34" charset="0"/>
                <a:cs typeface="Vijaya" pitchFamily="34" charset="0"/>
              </a:rPr>
              <a:t> </a:t>
            </a: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2. Les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décisions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tactiques 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39484"/>
          </a:xfrm>
        </p:spPr>
        <p:txBody>
          <a:bodyPr>
            <a:normAutofit fontScale="62500" lnSpcReduction="20000"/>
          </a:bodyPr>
          <a:lstStyle/>
          <a:p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Elles sont prises par les directions fonctionnelles de l'entreprise (Finances, R.H., Production, Commerciale,..).</a:t>
            </a:r>
          </a:p>
          <a:p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Ce sont des décision d’organisation.</a:t>
            </a:r>
          </a:p>
          <a:p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Concernent 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la gestion des ressources de 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l’entreprise.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Répétées de manière régulière.</a:t>
            </a:r>
          </a:p>
          <a:p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Elles 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ont une implication sur le 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moyen terme et des conséquences importantes pour l’entreprise</a:t>
            </a:r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Elles 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comportent un risque moyen. 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Peuvent être réversibles.</a:t>
            </a:r>
          </a:p>
          <a:p>
            <a:pPr marL="0" lvl="0" indent="0">
              <a:buNone/>
            </a:pPr>
            <a:endParaRPr lang="fr-FR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fr-FR" sz="4000" i="1" dirty="0" smtClean="0">
                <a:latin typeface="Times New Roman" pitchFamily="18" charset="0"/>
                <a:cs typeface="Times New Roman" pitchFamily="18" charset="0"/>
              </a:rPr>
              <a:t>Exemples </a:t>
            </a:r>
            <a:r>
              <a:rPr lang="fr-FR" sz="40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4000" i="1" dirty="0">
                <a:latin typeface="Times New Roman" pitchFamily="18" charset="0"/>
                <a:cs typeface="Times New Roman" pitchFamily="18" charset="0"/>
              </a:rPr>
              <a:t>lancement d'une campagne publicitaire, </a:t>
            </a:r>
            <a:endParaRPr lang="fr-FR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fr-FR" sz="4000" i="1" dirty="0" smtClean="0">
                <a:latin typeface="Times New Roman" pitchFamily="18" charset="0"/>
                <a:cs typeface="Times New Roman" pitchFamily="18" charset="0"/>
              </a:rPr>
              <a:t>acquisition </a:t>
            </a:r>
            <a:r>
              <a:rPr lang="fr-FR" sz="4000" i="1" dirty="0">
                <a:latin typeface="Times New Roman" pitchFamily="18" charset="0"/>
                <a:cs typeface="Times New Roman" pitchFamily="18" charset="0"/>
              </a:rPr>
              <a:t>de matériel de production, </a:t>
            </a:r>
            <a:endParaRPr lang="fr-FR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fr-FR" sz="4000" i="1" dirty="0" smtClean="0">
                <a:latin typeface="Times New Roman" pitchFamily="18" charset="0"/>
                <a:cs typeface="Times New Roman" pitchFamily="18" charset="0"/>
              </a:rPr>
              <a:t>recrutement </a:t>
            </a:r>
            <a:r>
              <a:rPr lang="fr-FR" sz="4000" i="1" dirty="0">
                <a:latin typeface="Times New Roman" pitchFamily="18" charset="0"/>
                <a:cs typeface="Times New Roman" pitchFamily="18" charset="0"/>
              </a:rPr>
              <a:t>d’un cadre dirigeant</a:t>
            </a:r>
            <a:r>
              <a:rPr lang="fr-FR" b="1" i="1" dirty="0">
                <a:latin typeface="Bradley Hand ITC" pitchFamily="66" charset="0"/>
                <a:cs typeface="Vijaya" pitchFamily="34" charset="0"/>
              </a:rPr>
              <a:t>.</a:t>
            </a:r>
            <a:endParaRPr lang="fr-FR" b="1" dirty="0">
              <a:latin typeface="Bradley Hand ITC" pitchFamily="66" charset="0"/>
              <a:cs typeface="Vijaya" pitchFamily="34" charset="0"/>
            </a:endParaRPr>
          </a:p>
          <a:p>
            <a:pPr marL="0" lv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4F53-5DCA-4584-8D2E-021A26A41ACA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06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3. Les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décisions opérationnelles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925144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Elles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sont prises par le personnel d'encadrement ou les employés. 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Directement sur le terrain.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Répétitives.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Court terme.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 cohérence avec les niveaux hiérarchiques supérieures.</a:t>
            </a:r>
          </a:p>
          <a:p>
            <a:pPr marL="0" lvl="0" indent="0">
              <a:buNone/>
            </a:pPr>
            <a:endParaRPr lang="fr-FR" i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Exemples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: achat de fournitures de bureau, 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organisation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des horaires de travail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Accorder une remise à un client.</a:t>
            </a:r>
          </a:p>
          <a:p>
            <a:pPr marL="0" lvl="0" indent="0">
              <a:buNone/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Etablir un plan de tournée.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0F5D-596D-4181-AAE0-29D0B42891DA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47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4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3100" b="1" dirty="0" smtClean="0">
                <a:latin typeface="Times New Roman" pitchFamily="18" charset="0"/>
                <a:cs typeface="Times New Roman" pitchFamily="18" charset="0"/>
              </a:rPr>
              <a:t>La décision  est contingente</a:t>
            </a:r>
            <a:endParaRPr lang="fr-FR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00200"/>
            <a:ext cx="8867328" cy="492514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Vijaya" pitchFamily="34" charset="0"/>
                <a:cs typeface="Vijaya" pitchFamily="34" charset="0"/>
              </a:rPr>
              <a:t> 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La structure de l’entreprise( taille, centralisée ou non).</a:t>
            </a:r>
          </a:p>
          <a:p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Le niveau de rationalité(réfléchir avec raison: budget, temps, l’information, la personnalité du décideur, l’environnement menaçant ou opportuniste qui peut influencer la décision) de la décision.</a:t>
            </a:r>
          </a:p>
          <a:p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La nature  </a:t>
            </a: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décision( stratégique, tactique ou opérationnelle).</a:t>
            </a:r>
            <a:endParaRPr lang="fr-FR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Les  styles de direction.</a:t>
            </a:r>
          </a:p>
          <a:p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La décision est un acte volontaire, des milliers de décisions sont prises quotidiennement à différents niveaux hiérarchiques et dans différents domaines</a:t>
            </a:r>
            <a:endParaRPr lang="fr-F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2926-F92F-4248-BDD6-787C4D1DB723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3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fr-FR" sz="4800" b="1" dirty="0" smtClean="0">
                <a:latin typeface="Bradley Hand ITC" pitchFamily="66" charset="0"/>
              </a:rPr>
              <a:t>C. </a:t>
            </a:r>
            <a:r>
              <a:rPr lang="fr-FR" sz="3100" b="1" dirty="0" smtClean="0">
                <a:latin typeface="Bradley Hand ITC" pitchFamily="66" charset="0"/>
              </a:rPr>
              <a:t>Les styles de direction</a:t>
            </a:r>
            <a:endParaRPr lang="fr-FR" sz="3100" b="1" dirty="0">
              <a:latin typeface="Bradley Hand ITC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00200"/>
            <a:ext cx="8867328" cy="492514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Vijaya" pitchFamily="34" charset="0"/>
                <a:cs typeface="Vijaya" pitchFamily="34" charset="0"/>
              </a:rPr>
              <a:t> La structure de l’entreprise( taille, centralisée ou non).</a:t>
            </a:r>
          </a:p>
          <a:p>
            <a:r>
              <a:rPr lang="fr-FR" dirty="0" smtClean="0">
                <a:latin typeface="Vijaya" pitchFamily="34" charset="0"/>
                <a:cs typeface="Vijaya" pitchFamily="34" charset="0"/>
              </a:rPr>
              <a:t>Le niveau de rationalité(réfléchir avec raison: budget, temps, l’information, la personnalité du décideur, l’environnement menaçant ou opportuniste qui peut influencer la décision) de la décision.</a:t>
            </a:r>
          </a:p>
          <a:p>
            <a:r>
              <a:rPr lang="fr-FR" dirty="0" smtClean="0">
                <a:latin typeface="Vijaya" pitchFamily="34" charset="0"/>
                <a:cs typeface="Vijaya" pitchFamily="34" charset="0"/>
              </a:rPr>
              <a:t>La nature  </a:t>
            </a:r>
            <a:r>
              <a:rPr lang="fr-FR" dirty="0">
                <a:latin typeface="Vijaya" pitchFamily="34" charset="0"/>
                <a:cs typeface="Vijaya" pitchFamily="34" charset="0"/>
              </a:rPr>
              <a:t>de la </a:t>
            </a:r>
            <a:r>
              <a:rPr lang="fr-FR" dirty="0" smtClean="0">
                <a:latin typeface="Vijaya" pitchFamily="34" charset="0"/>
                <a:cs typeface="Vijaya" pitchFamily="34" charset="0"/>
              </a:rPr>
              <a:t>décision( stratégique, tactique ou opérationnelle).</a:t>
            </a:r>
            <a:endParaRPr lang="fr-FR" dirty="0">
              <a:latin typeface="Vijaya" pitchFamily="34" charset="0"/>
              <a:cs typeface="Vijaya" pitchFamily="34" charset="0"/>
            </a:endParaRPr>
          </a:p>
          <a:p>
            <a:r>
              <a:rPr lang="fr-FR" dirty="0" smtClean="0">
                <a:latin typeface="Vijaya" pitchFamily="34" charset="0"/>
                <a:cs typeface="Vijaya" pitchFamily="34" charset="0"/>
              </a:rPr>
              <a:t>Les  styles de direction.</a:t>
            </a:r>
          </a:p>
          <a:p>
            <a:r>
              <a:rPr lang="fr-FR" dirty="0" smtClean="0">
                <a:latin typeface="Vijaya" pitchFamily="34" charset="0"/>
                <a:cs typeface="Vijaya" pitchFamily="34" charset="0"/>
              </a:rPr>
              <a:t>La décision est un acte volontaire, des milliers de décisions sont prises quotidiennement à différents niveaux hiérarchiques et dans différents domaines</a:t>
            </a:r>
            <a:endParaRPr lang="fr-FR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AD85-D7DF-4B83-8982-22822405A29B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3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Les étapes du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processus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décisionnel 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lvl="0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L’intelligence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décideur identifie dans son environnement des situations pour lesquelles il va devoir prendre des décisions.</a:t>
            </a:r>
          </a:p>
          <a:p>
            <a:pPr lvl="0"/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La modélisation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 : le décideur recense les informations, les structures de façon à disposer de solutions envisageables.</a:t>
            </a:r>
          </a:p>
          <a:p>
            <a:pPr lvl="0"/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Le choix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 : à partir de l'évaluation de chaque solution, le décideur choisit la meilleure d'entre elles.</a:t>
            </a:r>
          </a:p>
          <a:p>
            <a:pPr lvl="0"/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Le contrôle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 : vient confirmer le choix effectué ou le remettre en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question.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130B-5CEB-4C91-AC29-D3050438E9BD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15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chemin vertical 2"/>
          <p:cNvSpPr/>
          <p:nvPr/>
        </p:nvSpPr>
        <p:spPr>
          <a:xfrm>
            <a:off x="-324544" y="1340768"/>
            <a:ext cx="9468544" cy="5517232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/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Une organisation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est un collectif humain construit autour d'un projet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social.</a:t>
            </a:r>
          </a:p>
          <a:p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C’est un ensemble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de moyens matériels, humains et financiers organisé de façon structurée et dont les individus partagent un objectif commun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Les organisations sont de trois types : Entreprise, Etablissement public, association. </a:t>
            </a:r>
          </a:p>
          <a:p>
            <a:pPr marL="285750" indent="-285750"/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7200" y="0"/>
            <a:ext cx="8229600" cy="119675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Les organisations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C802-E668-4260-9B31-E2CB77EC7016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1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75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processus de décision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pPr marL="0" indent="0"/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De nombreux </a:t>
            </a: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obstacles peuvent survenir lors d'une prise de décision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/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Ils viennent « limiter » la rationalité de la 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décision, on peut citer :  </a:t>
            </a:r>
            <a:endParaRPr lang="fr-FR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caractéristiques de l'entreprise (taille, propriété, localisation, climat social, culture, histoire…).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L'évolution du marché (croissance, stagnation, déclin).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Les logiques financières.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 contexte géopolitique…</a:t>
            </a: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9C91-3E6A-4534-98D9-A1269CC4DDAD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83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processus de décision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84176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 </a:t>
            </a:r>
            <a:endParaRPr lang="fr-FR" dirty="0"/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Cependant, la personnalité et le style de direction du dirigeant est un facteur explicatif et déterminant du processus de décision dans les entreprises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Dans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une situation donnée, les managers ne choisissent pas "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la meilleure solution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" mais la solution la plus satisfaisante compte tenu de leur degré d'information, de leur motivation et de leur capacité réelle d'action</a:t>
            </a:r>
            <a:r>
              <a:rPr lang="fr-FR" sz="2800" b="1" dirty="0">
                <a:latin typeface="Bradley Hand ITC" pitchFamily="66" charset="0"/>
              </a:rPr>
              <a:t>.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A601-7E3A-4858-95A8-044FCE2A5B13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06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La pyramide de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Maslow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26468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A601-7E3A-4858-95A8-044FCE2A5B13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7" name="Triangle isocèle 6"/>
          <p:cNvSpPr/>
          <p:nvPr/>
        </p:nvSpPr>
        <p:spPr>
          <a:xfrm>
            <a:off x="3000364" y="1285860"/>
            <a:ext cx="2714644" cy="1643074"/>
          </a:xfrm>
          <a:prstGeom prst="triangle">
            <a:avLst>
              <a:gd name="adj" fmla="val 4774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5. </a:t>
            </a:r>
          </a:p>
          <a:p>
            <a:pPr algn="ctr"/>
            <a:r>
              <a:rPr lang="fr-FR" dirty="0" smtClean="0"/>
              <a:t>Besoins de s’accomplir</a:t>
            </a:r>
            <a:endParaRPr lang="fr-FR" dirty="0"/>
          </a:p>
        </p:txBody>
      </p:sp>
      <p:sp>
        <p:nvSpPr>
          <p:cNvPr id="8" name="Trapèze 7"/>
          <p:cNvSpPr/>
          <p:nvPr/>
        </p:nvSpPr>
        <p:spPr>
          <a:xfrm>
            <a:off x="1357290" y="4786322"/>
            <a:ext cx="6000792" cy="857256"/>
          </a:xfrm>
          <a:prstGeom prst="trapezoid">
            <a:avLst>
              <a:gd name="adj" fmla="val 3796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2. Besoins de sécurité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Trapèze 8"/>
          <p:cNvSpPr/>
          <p:nvPr/>
        </p:nvSpPr>
        <p:spPr>
          <a:xfrm>
            <a:off x="1071538" y="5643578"/>
            <a:ext cx="6572296" cy="1000132"/>
          </a:xfrm>
          <a:prstGeom prst="trapezoid">
            <a:avLst>
              <a:gd name="adj" fmla="val 28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1. Besoins physiologiques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Trapèze 9"/>
          <p:cNvSpPr/>
          <p:nvPr/>
        </p:nvSpPr>
        <p:spPr>
          <a:xfrm>
            <a:off x="1714480" y="3857628"/>
            <a:ext cx="5286412" cy="928694"/>
          </a:xfrm>
          <a:prstGeom prst="trapezoid">
            <a:avLst>
              <a:gd name="adj" fmla="val 5196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3. Besoins  d’appartenance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Trapèze 10"/>
          <p:cNvSpPr/>
          <p:nvPr/>
        </p:nvSpPr>
        <p:spPr>
          <a:xfrm>
            <a:off x="2214546" y="2928934"/>
            <a:ext cx="4286280" cy="928694"/>
          </a:xfrm>
          <a:prstGeom prst="trapezoid">
            <a:avLst>
              <a:gd name="adj" fmla="val 8260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4. Besoins  d’estime</a:t>
            </a:r>
            <a:endParaRPr lang="fr-FR" dirty="0"/>
          </a:p>
        </p:txBody>
      </p:sp>
      <p:sp>
        <p:nvSpPr>
          <p:cNvPr id="12" name="Flèche vers le haut 11"/>
          <p:cNvSpPr/>
          <p:nvPr/>
        </p:nvSpPr>
        <p:spPr>
          <a:xfrm>
            <a:off x="7884368" y="1556791"/>
            <a:ext cx="121158" cy="46067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020272" y="3714752"/>
            <a:ext cx="212372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Sens de l’évolution des besoins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8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1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2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archemin vertical 41"/>
          <p:cNvSpPr/>
          <p:nvPr/>
        </p:nvSpPr>
        <p:spPr>
          <a:xfrm>
            <a:off x="285720" y="1643050"/>
            <a:ext cx="8858280" cy="4482582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57350" lvl="3" indent="-285750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1657350" lvl="3" indent="-285750"/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657350" lvl="3" indent="-285750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roduisent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et/ou vendent des biens ou services sur un marché (on parle alors de biens ou services marchands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entreprises ont pour objectif principal de dégager de la richesse.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Des objectifs secondaires sont d’ordre social et environnemental.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fr-FR" sz="24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Les entreprises 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C802-E668-4260-9B31-E2CB77EC7016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1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archemin vertical 41"/>
          <p:cNvSpPr/>
          <p:nvPr/>
        </p:nvSpPr>
        <p:spPr>
          <a:xfrm>
            <a:off x="285720" y="1428736"/>
            <a:ext cx="8858280" cy="4696896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0150" lvl="2" indent="-285750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proposent des services qui procurent un bien-être à tous les individus d'une société. 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 sont des administrations centrales (comme les ministères), des organismes (comme la sécurité sociale), des collectivités territoriales (communes, groupements de communes, départements, régions), et des établissements publics (comme les lycées).</a:t>
            </a:r>
          </a:p>
          <a:p>
            <a:pPr marL="285750" indent="-285750"/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établissements publiques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C802-E668-4260-9B31-E2CB77EC7016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1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chemin vertical 6"/>
          <p:cNvSpPr/>
          <p:nvPr/>
        </p:nvSpPr>
        <p:spPr>
          <a:xfrm>
            <a:off x="261864" y="1196752"/>
            <a:ext cx="8882136" cy="5009120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permettent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aux personnes qui le souhaitent de se réunir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et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 partager un intérêt commun comme une activité sportive, culturelle, ou des actions de solidarité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Elles proposent des services non marchands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entreprises  sont très variées et forment un tissu économique dans la société.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AD86-D0CE-4FF9-9927-CA52B729A59B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28596" y="0"/>
            <a:ext cx="8229600" cy="922114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Les associations :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8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toile à 12 branches 5"/>
          <p:cNvSpPr/>
          <p:nvPr/>
        </p:nvSpPr>
        <p:spPr>
          <a:xfrm>
            <a:off x="1151521" y="631467"/>
            <a:ext cx="6858606" cy="5425765"/>
          </a:xfrm>
          <a:prstGeom prst="star12">
            <a:avLst>
              <a:gd name="adj" fmla="val 16981"/>
            </a:avLst>
          </a:prstGeom>
          <a:noFill/>
          <a:ln w="31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611561" y="440608"/>
            <a:ext cx="7884776" cy="615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-540568" y="2781048"/>
            <a:ext cx="2072734" cy="10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Prospection</a:t>
            </a:r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>
            <a:off x="1907904" y="-27264"/>
            <a:ext cx="1800000" cy="108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Extraction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067944" y="-171400"/>
            <a:ext cx="1800000" cy="10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>
                  <a:solidFill>
                    <a:srgbClr val="002060"/>
                  </a:solidFill>
                </a:ln>
              </a:rPr>
              <a:t>Transport</a:t>
            </a:r>
            <a:endParaRPr lang="fr-FR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6156176" y="188640"/>
            <a:ext cx="2394520" cy="10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Transformations</a:t>
            </a:r>
          </a:p>
        </p:txBody>
      </p:sp>
      <p:sp>
        <p:nvSpPr>
          <p:cNvPr id="33" name="Ellipse 32"/>
          <p:cNvSpPr/>
          <p:nvPr/>
        </p:nvSpPr>
        <p:spPr>
          <a:xfrm>
            <a:off x="7416825" y="1412776"/>
            <a:ext cx="2267743" cy="108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Produits</a:t>
            </a:r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Semi fini</a:t>
            </a:r>
          </a:p>
        </p:txBody>
      </p:sp>
      <p:sp>
        <p:nvSpPr>
          <p:cNvPr id="35" name="Ellipse 34"/>
          <p:cNvSpPr/>
          <p:nvPr/>
        </p:nvSpPr>
        <p:spPr>
          <a:xfrm>
            <a:off x="7537218" y="4333575"/>
            <a:ext cx="2026955" cy="108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cs typeface="Times New Roman" pitchFamily="18" charset="0"/>
              </a:rPr>
              <a:t>Distribution</a:t>
            </a:r>
          </a:p>
          <a:p>
            <a:pPr algn="ctr"/>
            <a:endParaRPr lang="fr-FR" dirty="0"/>
          </a:p>
        </p:txBody>
      </p:sp>
      <p:sp>
        <p:nvSpPr>
          <p:cNvPr id="36" name="Ellipse 35"/>
          <p:cNvSpPr/>
          <p:nvPr/>
        </p:nvSpPr>
        <p:spPr>
          <a:xfrm>
            <a:off x="5937756" y="5589360"/>
            <a:ext cx="2450668" cy="108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Commerciale</a:t>
            </a:r>
          </a:p>
        </p:txBody>
      </p:sp>
      <p:sp>
        <p:nvSpPr>
          <p:cNvPr id="37" name="Ellipse 36"/>
          <p:cNvSpPr/>
          <p:nvPr/>
        </p:nvSpPr>
        <p:spPr>
          <a:xfrm>
            <a:off x="3489483" y="5908492"/>
            <a:ext cx="2306653" cy="108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Maintenance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611660" y="5589360"/>
            <a:ext cx="2736204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Environnement</a:t>
            </a:r>
            <a:endParaRPr lang="fr-FR" dirty="0"/>
          </a:p>
        </p:txBody>
      </p:sp>
      <p:sp>
        <p:nvSpPr>
          <p:cNvPr id="41" name="Ellipse 40"/>
          <p:cNvSpPr/>
          <p:nvPr/>
        </p:nvSpPr>
        <p:spPr>
          <a:xfrm>
            <a:off x="-252536" y="1124864"/>
            <a:ext cx="2160040" cy="10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Exploration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-684584" y="4293216"/>
            <a:ext cx="2592488" cy="1080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Recherche &amp; Développement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3851920" y="2780928"/>
            <a:ext cx="1658580" cy="360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Santé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49524" y="3501048"/>
            <a:ext cx="1658580" cy="360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Sécurité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51920" y="3861088"/>
            <a:ext cx="1658580" cy="360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Justice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1920" y="2420888"/>
            <a:ext cx="1658580" cy="360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Formation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51920" y="3141008"/>
            <a:ext cx="1658580" cy="360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Administration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8100392" y="2780928"/>
            <a:ext cx="1944016" cy="108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Produits finis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E81F-1C13-4253-A6B2-BB0A7CCD5321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 rot="20469398">
            <a:off x="46946" y="4300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d’entreprises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874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20" grpId="0" animBg="1"/>
      <p:bldP spid="23" grpId="0" animBg="1"/>
      <p:bldP spid="24" grpId="0" animBg="1"/>
      <p:bldP spid="25" grpId="0" animBg="1"/>
      <p:bldP spid="5" grpId="0" animBg="1"/>
      <p:bldP spid="21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toile à 12 branches 5"/>
          <p:cNvSpPr/>
          <p:nvPr/>
        </p:nvSpPr>
        <p:spPr>
          <a:xfrm>
            <a:off x="1151521" y="631467"/>
            <a:ext cx="6858606" cy="5425765"/>
          </a:xfrm>
          <a:prstGeom prst="star12">
            <a:avLst>
              <a:gd name="adj" fmla="val 16981"/>
            </a:avLst>
          </a:prstGeom>
          <a:noFill/>
          <a:ln w="31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611561" y="440608"/>
            <a:ext cx="7884776" cy="615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-540568" y="2781048"/>
            <a:ext cx="2072734" cy="10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Prospection</a:t>
            </a:r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>
            <a:off x="1907904" y="-27264"/>
            <a:ext cx="1800000" cy="108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Extraction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067944" y="-171400"/>
            <a:ext cx="1800000" cy="10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>
                  <a:solidFill>
                    <a:srgbClr val="002060"/>
                  </a:solidFill>
                </a:ln>
              </a:rPr>
              <a:t>Transport</a:t>
            </a:r>
            <a:endParaRPr lang="fr-FR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6156176" y="188640"/>
            <a:ext cx="2232248" cy="10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Transformations</a:t>
            </a:r>
          </a:p>
        </p:txBody>
      </p:sp>
      <p:sp>
        <p:nvSpPr>
          <p:cNvPr id="33" name="Ellipse 32"/>
          <p:cNvSpPr/>
          <p:nvPr/>
        </p:nvSpPr>
        <p:spPr>
          <a:xfrm>
            <a:off x="7416825" y="1412776"/>
            <a:ext cx="2267743" cy="108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Produits</a:t>
            </a:r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Semi fini</a:t>
            </a:r>
          </a:p>
        </p:txBody>
      </p:sp>
      <p:sp>
        <p:nvSpPr>
          <p:cNvPr id="34" name="Ellipse 33"/>
          <p:cNvSpPr/>
          <p:nvPr/>
        </p:nvSpPr>
        <p:spPr>
          <a:xfrm>
            <a:off x="7740552" y="2996952"/>
            <a:ext cx="1944016" cy="108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Produits finis</a:t>
            </a:r>
          </a:p>
        </p:txBody>
      </p:sp>
      <p:sp>
        <p:nvSpPr>
          <p:cNvPr id="35" name="Ellipse 34"/>
          <p:cNvSpPr/>
          <p:nvPr/>
        </p:nvSpPr>
        <p:spPr>
          <a:xfrm>
            <a:off x="7537218" y="4333575"/>
            <a:ext cx="2026955" cy="108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cs typeface="Times New Roman" pitchFamily="18" charset="0"/>
              </a:rPr>
              <a:t>Distribution</a:t>
            </a:r>
          </a:p>
          <a:p>
            <a:pPr algn="ctr"/>
            <a:endParaRPr lang="fr-FR" dirty="0"/>
          </a:p>
        </p:txBody>
      </p:sp>
      <p:sp>
        <p:nvSpPr>
          <p:cNvPr id="36" name="Ellipse 35"/>
          <p:cNvSpPr/>
          <p:nvPr/>
        </p:nvSpPr>
        <p:spPr>
          <a:xfrm>
            <a:off x="5937756" y="5589360"/>
            <a:ext cx="2162636" cy="108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Commerciale</a:t>
            </a:r>
          </a:p>
        </p:txBody>
      </p:sp>
      <p:sp>
        <p:nvSpPr>
          <p:cNvPr id="37" name="Ellipse 36"/>
          <p:cNvSpPr/>
          <p:nvPr/>
        </p:nvSpPr>
        <p:spPr>
          <a:xfrm>
            <a:off x="3489483" y="5908492"/>
            <a:ext cx="2306653" cy="108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Maintenance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732506" y="5589360"/>
            <a:ext cx="2615358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Environnement</a:t>
            </a:r>
            <a:endParaRPr lang="fr-FR" dirty="0"/>
          </a:p>
        </p:txBody>
      </p:sp>
      <p:sp>
        <p:nvSpPr>
          <p:cNvPr id="41" name="Ellipse 40"/>
          <p:cNvSpPr/>
          <p:nvPr/>
        </p:nvSpPr>
        <p:spPr>
          <a:xfrm>
            <a:off x="107504" y="1124864"/>
            <a:ext cx="1800000" cy="10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Exploration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-756592" y="4293216"/>
            <a:ext cx="2664496" cy="1080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Recherche &amp; Développement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3851920" y="2780928"/>
            <a:ext cx="1658580" cy="360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Santé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49524" y="3501048"/>
            <a:ext cx="1658580" cy="360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Sécurité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51920" y="3861088"/>
            <a:ext cx="1658580" cy="360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Justice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1920" y="2420888"/>
            <a:ext cx="1658580" cy="360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Formation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51920" y="3141008"/>
            <a:ext cx="1658580" cy="360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Administration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-470373" y="2804349"/>
            <a:ext cx="2072734" cy="10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Prospection</a:t>
            </a:r>
            <a:endParaRPr lang="fr-FR" dirty="0"/>
          </a:p>
        </p:txBody>
      </p:sp>
      <p:sp>
        <p:nvSpPr>
          <p:cNvPr id="26" name="Ellipse 25"/>
          <p:cNvSpPr/>
          <p:nvPr/>
        </p:nvSpPr>
        <p:spPr>
          <a:xfrm>
            <a:off x="1933973" y="-27264"/>
            <a:ext cx="1800000" cy="108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Extraction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4094013" y="-171400"/>
            <a:ext cx="1800000" cy="10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>
                  <a:solidFill>
                    <a:srgbClr val="002060"/>
                  </a:solidFill>
                </a:ln>
              </a:rPr>
              <a:t>Transport</a:t>
            </a:r>
            <a:endParaRPr lang="fr-FR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6182244" y="188640"/>
            <a:ext cx="2961755" cy="10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Transformations</a:t>
            </a:r>
          </a:p>
        </p:txBody>
      </p:sp>
      <p:sp>
        <p:nvSpPr>
          <p:cNvPr id="29" name="Ellipse 28"/>
          <p:cNvSpPr/>
          <p:nvPr/>
        </p:nvSpPr>
        <p:spPr>
          <a:xfrm>
            <a:off x="7442894" y="1412776"/>
            <a:ext cx="2267743" cy="108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Produits</a:t>
            </a:r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Semi fini</a:t>
            </a:r>
          </a:p>
        </p:txBody>
      </p:sp>
      <p:sp>
        <p:nvSpPr>
          <p:cNvPr id="30" name="Ellipse 29"/>
          <p:cNvSpPr/>
          <p:nvPr/>
        </p:nvSpPr>
        <p:spPr>
          <a:xfrm>
            <a:off x="7766621" y="2996952"/>
            <a:ext cx="1944016" cy="108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Produits finis</a:t>
            </a:r>
          </a:p>
        </p:txBody>
      </p:sp>
      <p:sp>
        <p:nvSpPr>
          <p:cNvPr id="31" name="Ellipse 30"/>
          <p:cNvSpPr/>
          <p:nvPr/>
        </p:nvSpPr>
        <p:spPr>
          <a:xfrm>
            <a:off x="7563287" y="4333575"/>
            <a:ext cx="2026955" cy="108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cs typeface="Times New Roman" pitchFamily="18" charset="0"/>
              </a:rPr>
              <a:t>Distribution</a:t>
            </a:r>
          </a:p>
          <a:p>
            <a:pPr algn="ctr"/>
            <a:endParaRPr lang="fr-FR" dirty="0"/>
          </a:p>
        </p:txBody>
      </p:sp>
      <p:sp>
        <p:nvSpPr>
          <p:cNvPr id="39" name="Ellipse 38"/>
          <p:cNvSpPr/>
          <p:nvPr/>
        </p:nvSpPr>
        <p:spPr>
          <a:xfrm>
            <a:off x="5963825" y="5589360"/>
            <a:ext cx="2450668" cy="108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Commerciale</a:t>
            </a:r>
          </a:p>
        </p:txBody>
      </p:sp>
      <p:sp>
        <p:nvSpPr>
          <p:cNvPr id="40" name="Ellipse 39"/>
          <p:cNvSpPr/>
          <p:nvPr/>
        </p:nvSpPr>
        <p:spPr>
          <a:xfrm>
            <a:off x="-468560" y="1124864"/>
            <a:ext cx="2402133" cy="10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Exploration</a:t>
            </a:r>
            <a:endParaRPr lang="fr-FR" dirty="0"/>
          </a:p>
        </p:txBody>
      </p:sp>
      <p:sp>
        <p:nvSpPr>
          <p:cNvPr id="7" name="Vague 6"/>
          <p:cNvSpPr/>
          <p:nvPr/>
        </p:nvSpPr>
        <p:spPr>
          <a:xfrm>
            <a:off x="1702532" y="3378816"/>
            <a:ext cx="9144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A.P.N.</a:t>
            </a:r>
            <a:endParaRPr lang="fr-FR" dirty="0"/>
          </a:p>
        </p:txBody>
      </p:sp>
      <p:sp>
        <p:nvSpPr>
          <p:cNvPr id="42" name="Vague 41"/>
          <p:cNvSpPr/>
          <p:nvPr/>
        </p:nvSpPr>
        <p:spPr>
          <a:xfrm>
            <a:off x="6660232" y="3212976"/>
            <a:ext cx="9144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Sénat</a:t>
            </a:r>
            <a:endParaRPr lang="fr-FR" dirty="0"/>
          </a:p>
        </p:txBody>
      </p:sp>
      <p:cxnSp>
        <p:nvCxnSpPr>
          <p:cNvPr id="9" name="Connecteur droit avec flèche 8"/>
          <p:cNvCxnSpPr>
            <a:endCxn id="25" idx="3"/>
          </p:cNvCxnSpPr>
          <p:nvPr/>
        </p:nvCxnSpPr>
        <p:spPr>
          <a:xfrm flipH="1">
            <a:off x="5510500" y="3536952"/>
            <a:ext cx="1149732" cy="50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7" idx="3"/>
            <a:endCxn id="25" idx="1"/>
          </p:cNvCxnSpPr>
          <p:nvPr/>
        </p:nvCxnSpPr>
        <p:spPr>
          <a:xfrm>
            <a:off x="2616932" y="3836016"/>
            <a:ext cx="1234988" cy="205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rganigramme : Alternative 43"/>
          <p:cNvSpPr/>
          <p:nvPr/>
        </p:nvSpPr>
        <p:spPr>
          <a:xfrm>
            <a:off x="2339752" y="4832576"/>
            <a:ext cx="1368152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Présidence</a:t>
            </a:r>
            <a:endParaRPr lang="fr-FR" dirty="0"/>
          </a:p>
        </p:txBody>
      </p:sp>
      <p:sp>
        <p:nvSpPr>
          <p:cNvPr id="45" name="Organigramme : Alternative 44"/>
          <p:cNvSpPr/>
          <p:nvPr/>
        </p:nvSpPr>
        <p:spPr>
          <a:xfrm>
            <a:off x="5292080" y="4780977"/>
            <a:ext cx="1726994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Gouvernement</a:t>
            </a:r>
            <a:endParaRPr lang="fr-FR" dirty="0"/>
          </a:p>
        </p:txBody>
      </p:sp>
      <p:sp>
        <p:nvSpPr>
          <p:cNvPr id="48" name="Double flèche horizontale 47"/>
          <p:cNvSpPr/>
          <p:nvPr/>
        </p:nvSpPr>
        <p:spPr>
          <a:xfrm>
            <a:off x="3707904" y="4978884"/>
            <a:ext cx="1584176" cy="3223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Exécutif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1019-5BCB-4132-A4B9-87E3F82D3B65}" type="datetime1">
              <a:rPr lang="fr-FR" smtClean="0"/>
              <a:pPr/>
              <a:t>06/03/2023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Ibn khaldoune Tiaret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4770-299C-4386-9259-7FB52C6B6CAA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6" name="Rectangle 45"/>
          <p:cNvSpPr/>
          <p:nvPr/>
        </p:nvSpPr>
        <p:spPr>
          <a:xfrm rot="19824201">
            <a:off x="-72515" y="333566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Etat et Organisations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498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7" grpId="0" animBg="1"/>
      <p:bldP spid="42" grpId="0" animBg="1"/>
      <p:bldP spid="44" grpId="0" animBg="1"/>
      <p:bldP spid="45" grpId="0" animBg="1"/>
      <p:bldP spid="4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2286</TotalTime>
  <Words>1965</Words>
  <Application>Microsoft Office PowerPoint</Application>
  <PresentationFormat>Affichage à l'écran (4:3)</PresentationFormat>
  <Paragraphs>529</Paragraphs>
  <Slides>42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Thème Office</vt:lpstr>
      <vt:lpstr>Environnement  de  l’application  de la  programmation linéaire</vt:lpstr>
      <vt:lpstr>Chapitre  1  Organisations et environnements  de  la prise de décision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structure fonctionnelle</vt:lpstr>
      <vt:lpstr>La structure divisionnelle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Diriger et décider</vt:lpstr>
      <vt:lpstr>Diriger et décider</vt:lpstr>
      <vt:lpstr>Diriger et décider</vt:lpstr>
      <vt:lpstr> 1. Les décisions stratégiques  </vt:lpstr>
      <vt:lpstr> 2. Les décisions tactiques   </vt:lpstr>
      <vt:lpstr>3. Les décisions opérationnelles</vt:lpstr>
      <vt:lpstr>B. La décision  est contingente</vt:lpstr>
      <vt:lpstr>C. Les styles de direction</vt:lpstr>
      <vt:lpstr>Les étapes du processus décisionnel </vt:lpstr>
      <vt:lpstr> le processus de décision  </vt:lpstr>
      <vt:lpstr>le processus de décision </vt:lpstr>
      <vt:lpstr>La pyramide de Maslow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AB</cp:lastModifiedBy>
  <cp:revision>413</cp:revision>
  <dcterms:created xsi:type="dcterms:W3CDTF">2022-08-31T08:57:02Z</dcterms:created>
  <dcterms:modified xsi:type="dcterms:W3CDTF">2023-03-06T07:56:08Z</dcterms:modified>
</cp:coreProperties>
</file>