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64"/>
  </p:notesMasterIdLst>
  <p:sldIdLst>
    <p:sldId id="258" r:id="rId3"/>
    <p:sldId id="259" r:id="rId4"/>
    <p:sldId id="256" r:id="rId5"/>
    <p:sldId id="257" r:id="rId6"/>
    <p:sldId id="316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318" r:id="rId20"/>
    <p:sldId id="319" r:id="rId21"/>
    <p:sldId id="273" r:id="rId22"/>
    <p:sldId id="274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4" r:id="rId60"/>
    <p:sldId id="313" r:id="rId61"/>
    <p:sldId id="312" r:id="rId62"/>
    <p:sldId id="315" r:id="rId63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1pPr>
    <a:lvl2pPr marL="457200" algn="l" defTabSz="449263" rtl="0" eaLnBrk="0" fontAlgn="base" hangingPunct="0"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2pPr>
    <a:lvl3pPr marL="914400" algn="l" defTabSz="449263" rtl="0" eaLnBrk="0" fontAlgn="base" hangingPunct="0"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3pPr>
    <a:lvl4pPr marL="1371600" algn="l" defTabSz="449263" rtl="0" eaLnBrk="0" fontAlgn="base" hangingPunct="0"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4pPr>
    <a:lvl5pPr marL="1828800" algn="l" defTabSz="449263" rtl="0" eaLnBrk="0" fontAlgn="base" hangingPunct="0"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2173" autoAdjust="0"/>
  </p:normalViewPr>
  <p:slideViewPr>
    <p:cSldViewPr>
      <p:cViewPr>
        <p:scale>
          <a:sx n="81" d="100"/>
          <a:sy n="81" d="100"/>
        </p:scale>
        <p:origin x="-1644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32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888028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Informatique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fr.wikipedia.org/wiki/Interfaces_graphiques" TargetMode="External"/><Relationship Id="rId4" Type="http://schemas.openxmlformats.org/officeDocument/2006/relationships/hyperlink" Target="https://fr.wikipedia.org/wiki/Widget" TargetMode="Externa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a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EFF18A0-4C9D-408C-9508-B392E7AC3188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946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5364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4712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2904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974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5761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i="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Flux</a:t>
            </a:r>
            <a:r>
              <a:rPr lang="fr-FR" sz="1200" b="0" i="0" kern="1200" baseline="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RSS: </a:t>
            </a:r>
            <a:r>
              <a:rPr lang="fr-FR" sz="1200" b="0" i="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Il s'agit d'un fichier texte particulier (voir plus loin) dont le contenu est produit automatiquement (sauf cas exceptionnels) en fonction des mises à jour d'un site Web. Ce contenu est laissé au libre choix du producteur du flux, mais très généralement se compose des titres des mises à jour (par exemple : "nouvelle promotion"), des liens hypertextes correspondants, et de descriptions, en quelques lignes, de ces mises à jour (par exemple : "Prix sacrifiés sur la mémoire pendant trois jours. Profitez-en").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5337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9589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3073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0488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049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8910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87054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i="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en </a:t>
            </a:r>
            <a:r>
              <a:rPr lang="fr-FR" sz="1200" b="0" i="0" u="none" strike="noStrike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  <a:hlinkClick r:id="rId3" tooltip="Informatique"/>
              </a:rPr>
              <a:t>informatique</a:t>
            </a:r>
            <a:r>
              <a:rPr lang="fr-FR" sz="1200" b="0" i="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, </a:t>
            </a:r>
            <a:r>
              <a:rPr lang="fr-FR" sz="1200" b="1" i="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widget</a:t>
            </a:r>
            <a:r>
              <a:rPr lang="fr-FR" sz="1200" b="0" i="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, un nom construit à partir des termes anglais "</a:t>
            </a:r>
            <a:r>
              <a:rPr lang="fr-FR" sz="1200" b="0" i="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window</a:t>
            </a:r>
            <a:r>
              <a:rPr lang="fr-FR" sz="1200" b="0" i="0" kern="120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" et "gadget"</a:t>
            </a:r>
            <a:r>
              <a:rPr lang="fr-FR" sz="1200" b="0" i="0" u="none" strike="noStrike" kern="1200" baseline="3000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  <a:hlinkClick r:id="rId4"/>
              </a:rPr>
              <a:t>1</a:t>
            </a:r>
            <a:r>
              <a:rPr lang="fr-FR" sz="1200" b="0" i="0" kern="120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, recouvrant deux notions distinctes en relation avec les </a:t>
            </a:r>
            <a:r>
              <a:rPr lang="fr-FR" sz="1200" b="0" i="0" u="none" strike="noStrike" kern="120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  <a:hlinkClick r:id="rId5" tooltip="Interfaces graphiques"/>
              </a:rPr>
              <a:t>interfaces graphiques</a:t>
            </a:r>
            <a:r>
              <a:rPr lang="fr-FR" sz="1200" b="0" i="0" kern="120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 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64590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1280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85319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39875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41754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03469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28604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44545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3166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5305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49459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93263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69719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05172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35770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61098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24726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01818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58454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3602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6164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74836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33929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29991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</a:p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stretchmode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39205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19194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12724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65876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756351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0404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0086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325575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69221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29613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877109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487568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208742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109404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320598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442603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018639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2458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663302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114321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8311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9276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163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3677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82889E9-F8AA-4012-98AB-D3E3927D0285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736CD30-1FF2-4176-B957-E533CC0469A6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10350" y="-46038"/>
            <a:ext cx="2074863" cy="61706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81000" y="-46038"/>
            <a:ext cx="6076950" cy="61706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DB9A400-693C-4B70-9D5C-41FB379E14D4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6C4CD96-4168-4FD5-80ED-278454ADBB6F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07A4E6-CD70-47CA-BCCD-403AE13CA663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A83BEB2-3ACA-4C2C-9E73-F82FDC6D86A2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83290F-2128-45BF-A140-9D42CA51D4F4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6B7D6A-E680-4663-BE97-7BE3D5B2C5DE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BB7F3AE-3D98-45CD-BAE4-2E128D09E62D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7BCD986-41BB-4D5B-B299-1D2E5F86B831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BFC7C19-DF70-453A-B96C-6122BE399058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504EADA-D4B8-47BF-9E35-B0731718A880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A7D2EB1-2703-413F-AA60-CB44843D5DAB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6EBE787-B6DA-4C83-B27D-8FB6A5A25C13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2132013" cy="597693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248400" cy="59769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5B1A8B-E5B3-490F-B8A4-4DB65C4560AB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351D-B023-498C-9E83-2BA56EE54B98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F5C80E-7CCC-4C27-ACC6-19E9258C34AE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F0E193B-D64C-4396-892F-501371E01588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4D43E7-9B7C-48A0-83EF-06D3878531FC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DB75B29-3367-4243-B947-BF26E17EBE53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2E21E57-FCCB-4F3E-84C7-401927ECB121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28EF4A0-37D2-4B6D-90D7-D48E75DF8F7F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-46038"/>
            <a:ext cx="7008813" cy="13112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FFFFFF"/>
                </a:solidFill>
              </a:defRPr>
            </a:lvl1pPr>
          </a:lstStyle>
          <a:p>
            <a:fld id="{40264FAF-9701-4B75-ACC1-49E24E72140E}" type="slidenum">
              <a:rPr lang="en-GB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 Black" pitchFamily="32" charset="0"/>
        <a:defRPr sz="4000">
          <a:solidFill>
            <a:srgbClr val="CCFFFF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 Black" pitchFamily="32" charset="0"/>
        <a:defRPr sz="4000">
          <a:solidFill>
            <a:srgbClr val="CCFFFF"/>
          </a:solidFill>
          <a:latin typeface="Arial Black" pitchFamily="32" charset="0"/>
          <a:ea typeface="MS Gothic" charset="-128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 Black" pitchFamily="32" charset="0"/>
        <a:defRPr sz="4000">
          <a:solidFill>
            <a:srgbClr val="CCFFFF"/>
          </a:solidFill>
          <a:latin typeface="Arial Black" pitchFamily="32" charset="0"/>
          <a:ea typeface="MS Gothic" charset="-128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 Black" pitchFamily="32" charset="0"/>
        <a:defRPr sz="4000">
          <a:solidFill>
            <a:srgbClr val="CCFFFF"/>
          </a:solidFill>
          <a:latin typeface="Arial Black" pitchFamily="32" charset="0"/>
          <a:ea typeface="MS Gothic" charset="-128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 Black" pitchFamily="32" charset="0"/>
        <a:defRPr sz="4000">
          <a:solidFill>
            <a:srgbClr val="CCFFFF"/>
          </a:solidFill>
          <a:latin typeface="Arial Black" pitchFamily="32" charset="0"/>
          <a:ea typeface="MS Gothic" charset="-128"/>
        </a:defRPr>
      </a:lvl5pPr>
      <a:lvl6pPr marL="457200" algn="l" defTabSz="449263" rtl="0" eaLnBrk="1" fontAlgn="base" hangingPunct="1"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 Black" pitchFamily="32" charset="0"/>
        <a:defRPr sz="4000">
          <a:solidFill>
            <a:srgbClr val="CCFFFF"/>
          </a:solidFill>
          <a:latin typeface="Arial Black" pitchFamily="32" charset="0"/>
          <a:ea typeface="MS Gothic" charset="-128"/>
        </a:defRPr>
      </a:lvl6pPr>
      <a:lvl7pPr marL="914400" algn="l" defTabSz="449263" rtl="0" eaLnBrk="1" fontAlgn="base" hangingPunct="1"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 Black" pitchFamily="32" charset="0"/>
        <a:defRPr sz="4000">
          <a:solidFill>
            <a:srgbClr val="CCFFFF"/>
          </a:solidFill>
          <a:latin typeface="Arial Black" pitchFamily="32" charset="0"/>
          <a:ea typeface="MS Gothic" charset="-128"/>
        </a:defRPr>
      </a:lvl7pPr>
      <a:lvl8pPr marL="1371600" algn="l" defTabSz="449263" rtl="0" eaLnBrk="1" fontAlgn="base" hangingPunct="1"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 Black" pitchFamily="32" charset="0"/>
        <a:defRPr sz="4000">
          <a:solidFill>
            <a:srgbClr val="CCFFFF"/>
          </a:solidFill>
          <a:latin typeface="Arial Black" pitchFamily="32" charset="0"/>
          <a:ea typeface="MS Gothic" charset="-128"/>
        </a:defRPr>
      </a:lvl8pPr>
      <a:lvl9pPr marL="1828800" algn="l" defTabSz="449263" rtl="0" eaLnBrk="1" fontAlgn="base" hangingPunct="1"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 Black" pitchFamily="32" charset="0"/>
        <a:defRPr sz="4000">
          <a:solidFill>
            <a:srgbClr val="CCFFFF"/>
          </a:solidFill>
          <a:latin typeface="Arial Black" pitchFamily="32" charset="0"/>
          <a:ea typeface="MS Gothic" charset="-128"/>
        </a:defRPr>
      </a:lvl9pPr>
    </p:titleStyle>
    <p:bodyStyle>
      <a:lvl1pPr marL="341313" indent="-341313" algn="l" defTabSz="449263" rtl="0" eaLnBrk="1" fontAlgn="base" hangingPunct="1">
        <a:spcBef>
          <a:spcPts val="8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1363" indent="-284163" algn="l" defTabSz="449263" rtl="0" eaLnBrk="1" fontAlgn="base" hangingPunct="1">
        <a:spcBef>
          <a:spcPts val="7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456613" cy="1446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fld id="{84F53CDD-4377-4CB0-A352-9F7E8B5ABB59}" type="slidenum">
              <a:rPr lang="en-GB"/>
              <a:pPr/>
              <a:t>‹N°›</a:t>
            </a:fld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 Black" pitchFamily="32" charset="0"/>
        <a:defRPr sz="4000">
          <a:solidFill>
            <a:srgbClr val="CCFFFF"/>
          </a:solidFill>
          <a:latin typeface="+mj-lt"/>
          <a:ea typeface="+mj-ea"/>
          <a:cs typeface="+mj-cs"/>
        </a:defRPr>
      </a:lvl1pPr>
      <a:lvl2pPr algn="l" defTabSz="449263" rtl="0" fontAlgn="base"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 Black" pitchFamily="32" charset="0"/>
        <a:defRPr sz="4000">
          <a:solidFill>
            <a:srgbClr val="CCFFFF"/>
          </a:solidFill>
          <a:latin typeface="Arial Black" pitchFamily="32" charset="0"/>
          <a:ea typeface="MS Gothic" charset="-128"/>
        </a:defRPr>
      </a:lvl2pPr>
      <a:lvl3pPr algn="l" defTabSz="449263" rtl="0" fontAlgn="base"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 Black" pitchFamily="32" charset="0"/>
        <a:defRPr sz="4000">
          <a:solidFill>
            <a:srgbClr val="CCFFFF"/>
          </a:solidFill>
          <a:latin typeface="Arial Black" pitchFamily="32" charset="0"/>
          <a:ea typeface="MS Gothic" charset="-128"/>
        </a:defRPr>
      </a:lvl3pPr>
      <a:lvl4pPr algn="l" defTabSz="449263" rtl="0" fontAlgn="base"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 Black" pitchFamily="32" charset="0"/>
        <a:defRPr sz="4000">
          <a:solidFill>
            <a:srgbClr val="CCFFFF"/>
          </a:solidFill>
          <a:latin typeface="Arial Black" pitchFamily="32" charset="0"/>
          <a:ea typeface="MS Gothic" charset="-128"/>
        </a:defRPr>
      </a:lvl4pPr>
      <a:lvl5pPr algn="l" defTabSz="449263" rtl="0" fontAlgn="base"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 Black" pitchFamily="32" charset="0"/>
        <a:defRPr sz="4000">
          <a:solidFill>
            <a:srgbClr val="CCFFFF"/>
          </a:solidFill>
          <a:latin typeface="Arial Black" pitchFamily="32" charset="0"/>
          <a:ea typeface="MS Gothic" charset="-128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 Black" pitchFamily="32" charset="0"/>
        <a:defRPr sz="4000">
          <a:solidFill>
            <a:srgbClr val="CCFFFF"/>
          </a:solidFill>
          <a:latin typeface="Arial Black" pitchFamily="32" charset="0"/>
          <a:ea typeface="MS Gothic" charset="-128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 Black" pitchFamily="32" charset="0"/>
        <a:defRPr sz="4000">
          <a:solidFill>
            <a:srgbClr val="CCFFFF"/>
          </a:solidFill>
          <a:latin typeface="Arial Black" pitchFamily="32" charset="0"/>
          <a:ea typeface="MS Gothic" charset="-128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 Black" pitchFamily="32" charset="0"/>
        <a:defRPr sz="4000">
          <a:solidFill>
            <a:srgbClr val="CCFFFF"/>
          </a:solidFill>
          <a:latin typeface="Arial Black" pitchFamily="32" charset="0"/>
          <a:ea typeface="MS Gothic" charset="-128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 Black" pitchFamily="32" charset="0"/>
        <a:defRPr sz="4000">
          <a:solidFill>
            <a:srgbClr val="CCFFFF"/>
          </a:solidFill>
          <a:latin typeface="Arial Black" pitchFamily="32" charset="0"/>
          <a:ea typeface="MS Gothic" charset="-128"/>
        </a:defRPr>
      </a:lvl9pPr>
    </p:titleStyle>
    <p:bodyStyle>
      <a:lvl1pPr marL="341313" indent="-341313" algn="l" defTabSz="449263" rtl="0" fontAlgn="base">
        <a:spcBef>
          <a:spcPts val="8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1363" indent="-284163" algn="l" defTabSz="449263" rtl="0" fontAlgn="base">
        <a:spcBef>
          <a:spcPts val="7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13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13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8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78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10" Type="http://schemas.openxmlformats.org/officeDocument/2006/relationships/image" Target="../media/image13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78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78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10" Type="http://schemas.openxmlformats.org/officeDocument/2006/relationships/image" Target="../media/image13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Relationship Id="rId9" Type="http://schemas.openxmlformats.org/officeDocument/2006/relationships/image" Target="../media/image1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Relationship Id="rId9" Type="http://schemas.openxmlformats.org/officeDocument/2006/relationships/image" Target="../media/image1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lipse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hyperlink" Target="https://dl-ssl.google.com/android/eclipse" TargetMode="Externa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10" Type="http://schemas.openxmlformats.org/officeDocument/2006/relationships/image" Target="../media/image13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30.png"/><Relationship Id="rId4" Type="http://schemas.openxmlformats.org/officeDocument/2006/relationships/image" Target="../media/image12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32.png"/><Relationship Id="rId4" Type="http://schemas.openxmlformats.org/officeDocument/2006/relationships/image" Target="../media/image122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2.png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10" Type="http://schemas.openxmlformats.org/officeDocument/2006/relationships/image" Target="../media/image13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10" Type="http://schemas.openxmlformats.org/officeDocument/2006/relationships/image" Target="../media/image13.png"/><Relationship Id="rId4" Type="http://schemas.openxmlformats.org/officeDocument/2006/relationships/image" Target="../media/image149.png"/><Relationship Id="rId9" Type="http://schemas.openxmlformats.org/officeDocument/2006/relationships/image" Target="../media/image15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image" Target="../media/image159.png"/><Relationship Id="rId7" Type="http://schemas.openxmlformats.org/officeDocument/2006/relationships/image" Target="../media/image16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Relationship Id="rId9" Type="http://schemas.openxmlformats.org/officeDocument/2006/relationships/image" Target="../media/image13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5.png"/><Relationship Id="rId7" Type="http://schemas.openxmlformats.org/officeDocument/2006/relationships/image" Target="../media/image16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70.png"/><Relationship Id="rId7" Type="http://schemas.openxmlformats.org/officeDocument/2006/relationships/image" Target="../media/image17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11" Type="http://schemas.openxmlformats.org/officeDocument/2006/relationships/image" Target="../media/image13.png"/><Relationship Id="rId5" Type="http://schemas.openxmlformats.org/officeDocument/2006/relationships/image" Target="../media/image172.png"/><Relationship Id="rId10" Type="http://schemas.openxmlformats.org/officeDocument/2006/relationships/image" Target="../media/image177.png"/><Relationship Id="rId4" Type="http://schemas.openxmlformats.org/officeDocument/2006/relationships/image" Target="../media/image171.png"/><Relationship Id="rId9" Type="http://schemas.openxmlformats.org/officeDocument/2006/relationships/image" Target="../media/image176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3" Type="http://schemas.openxmlformats.org/officeDocument/2006/relationships/image" Target="../media/image178.png"/><Relationship Id="rId7" Type="http://schemas.openxmlformats.org/officeDocument/2006/relationships/image" Target="../media/image18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png"/><Relationship Id="rId11" Type="http://schemas.openxmlformats.org/officeDocument/2006/relationships/image" Target="../media/image13.png"/><Relationship Id="rId5" Type="http://schemas.openxmlformats.org/officeDocument/2006/relationships/image" Target="../media/image180.png"/><Relationship Id="rId10" Type="http://schemas.openxmlformats.org/officeDocument/2006/relationships/image" Target="../media/image185.png"/><Relationship Id="rId4" Type="http://schemas.openxmlformats.org/officeDocument/2006/relationships/image" Target="../media/image179.png"/><Relationship Id="rId9" Type="http://schemas.openxmlformats.org/officeDocument/2006/relationships/image" Target="../media/image18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WinFX__LineGlow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82216"/>
            <a:ext cx="731674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Espace réservé du numéro de diapositive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361F62-E2CC-40F9-ADAD-4349FB9330B0}" type="slidenum">
              <a:rPr lang="en-US" sz="1600" smtClean="0"/>
              <a:pPr>
                <a:defRPr/>
              </a:pPr>
              <a:t>1</a:t>
            </a:fld>
            <a:r>
              <a:rPr lang="en-US" sz="1600" dirty="0" smtClean="0"/>
              <a:t>(</a:t>
            </a:r>
            <a:endParaRPr lang="en-US" sz="1600" dirty="0"/>
          </a:p>
        </p:txBody>
      </p:sp>
      <p:pic>
        <p:nvPicPr>
          <p:cNvPr id="5" name="Picture 4" descr="gfjfghjf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1774825"/>
            <a:ext cx="5891213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sdfsd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3846513"/>
            <a:ext cx="3948112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40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19163"/>
            <a:ext cx="6168529" cy="546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5" y="1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34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847724"/>
            <a:ext cx="8464426" cy="582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5" y="1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47774"/>
            <a:ext cx="7381627" cy="527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5" y="1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30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990600"/>
            <a:ext cx="7505452" cy="546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5" y="1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40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39552" y="764704"/>
            <a:ext cx="221366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Les </a:t>
            </a:r>
            <a:r>
              <a:rPr lang="fr-FR" dirty="0" smtClean="0"/>
              <a:t>ressources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44367" y="6841218"/>
            <a:ext cx="8467817" cy="61863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• </a:t>
            </a:r>
            <a:r>
              <a:rPr lang="fr-FR" dirty="0" smtClean="0"/>
              <a:t>App And=Application </a:t>
            </a:r>
            <a:r>
              <a:rPr lang="fr-FR" dirty="0"/>
              <a:t>embarquée ⇒ </a:t>
            </a:r>
            <a:r>
              <a:rPr lang="fr-FR" sz="1600" dirty="0"/>
              <a:t>tout doit être dans le fichier </a:t>
            </a:r>
            <a:r>
              <a:rPr lang="fr-FR" sz="1600" b="1" dirty="0" smtClean="0"/>
              <a:t>.</a:t>
            </a:r>
            <a:r>
              <a:rPr lang="fr-FR" sz="1600" b="1" dirty="0" err="1"/>
              <a:t>apk</a:t>
            </a:r>
            <a:r>
              <a:rPr lang="fr-FR" sz="1600" b="1" dirty="0"/>
              <a:t> </a:t>
            </a:r>
            <a:r>
              <a:rPr lang="fr-FR" sz="1600" dirty="0" smtClean="0"/>
              <a:t>téléchargé et Installé</a:t>
            </a:r>
          </a:p>
          <a:p>
            <a:endParaRPr lang="fr-FR" dirty="0"/>
          </a:p>
          <a:p>
            <a:r>
              <a:rPr lang="fr-FR" dirty="0"/>
              <a:t>• Le répertoire </a:t>
            </a:r>
            <a:r>
              <a:rPr lang="fr-FR" b="1" dirty="0" err="1"/>
              <a:t>res</a:t>
            </a:r>
            <a:r>
              <a:rPr lang="fr-FR" dirty="0"/>
              <a:t> contient toutes les ressources qui </a:t>
            </a:r>
            <a:r>
              <a:rPr lang="fr-FR" dirty="0" smtClean="0"/>
              <a:t>seront </a:t>
            </a:r>
            <a:r>
              <a:rPr lang="fr-FR" dirty="0"/>
              <a:t>mises dans le </a:t>
            </a:r>
            <a:r>
              <a:rPr lang="fr-FR" dirty="0" err="1"/>
              <a:t>apk</a:t>
            </a:r>
            <a:r>
              <a:rPr lang="fr-FR" dirty="0"/>
              <a:t> </a:t>
            </a:r>
            <a:r>
              <a:rPr lang="fr-FR" dirty="0" smtClean="0"/>
              <a:t>:</a:t>
            </a:r>
          </a:p>
          <a:p>
            <a:endParaRPr lang="fr-FR" dirty="0"/>
          </a:p>
          <a:p>
            <a:r>
              <a:rPr lang="fr-FR" dirty="0"/>
              <a:t>• </a:t>
            </a:r>
            <a:r>
              <a:rPr lang="fr-FR" b="1" dirty="0" err="1"/>
              <a:t>drawable-hdp</a:t>
            </a:r>
            <a:r>
              <a:rPr lang="fr-FR" dirty="0" err="1"/>
              <a:t>i</a:t>
            </a:r>
            <a:r>
              <a:rPr lang="fr-FR" dirty="0"/>
              <a:t> (images en haute définition)</a:t>
            </a:r>
          </a:p>
          <a:p>
            <a:r>
              <a:rPr lang="fr-FR" dirty="0"/>
              <a:t>• </a:t>
            </a:r>
            <a:r>
              <a:rPr lang="fr-FR" b="1" dirty="0" err="1"/>
              <a:t>drawable-ldpi</a:t>
            </a:r>
            <a:r>
              <a:rPr lang="fr-FR" dirty="0"/>
              <a:t> (images en basse définition)</a:t>
            </a:r>
          </a:p>
          <a:p>
            <a:r>
              <a:rPr lang="fr-FR" dirty="0"/>
              <a:t>• </a:t>
            </a:r>
            <a:r>
              <a:rPr lang="fr-FR" b="1" dirty="0" err="1"/>
              <a:t>drawable-mdpi</a:t>
            </a:r>
            <a:r>
              <a:rPr lang="fr-FR" dirty="0"/>
              <a:t> (images en moyenne définition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dirty="0"/>
              <a:t>• </a:t>
            </a:r>
            <a:r>
              <a:rPr lang="fr-FR" b="1" dirty="0" err="1"/>
              <a:t>layout</a:t>
            </a:r>
            <a:r>
              <a:rPr lang="fr-FR" dirty="0"/>
              <a:t> (description en XML des </a:t>
            </a:r>
            <a:r>
              <a:rPr lang="fr-FR" dirty="0" smtClean="0"/>
              <a:t>interfaces utilisateur (IHM))</a:t>
            </a:r>
          </a:p>
          <a:p>
            <a:endParaRPr lang="fr-FR" dirty="0"/>
          </a:p>
          <a:p>
            <a:r>
              <a:rPr lang="fr-FR" dirty="0"/>
              <a:t>• </a:t>
            </a:r>
            <a:r>
              <a:rPr lang="fr-FR" b="1" dirty="0"/>
              <a:t>values</a:t>
            </a:r>
            <a:r>
              <a:rPr lang="fr-FR" dirty="0"/>
              <a:t> (définitions en XML de constantes : chaînes, </a:t>
            </a:r>
            <a:r>
              <a:rPr lang="fr-FR" dirty="0" smtClean="0"/>
              <a:t>tableaux, valeurs </a:t>
            </a:r>
            <a:r>
              <a:rPr lang="fr-FR" dirty="0"/>
              <a:t>numériques </a:t>
            </a:r>
            <a:r>
              <a:rPr lang="fr-FR" dirty="0" smtClean="0"/>
              <a:t>…)</a:t>
            </a:r>
          </a:p>
          <a:p>
            <a:endParaRPr lang="fr-FR" dirty="0"/>
          </a:p>
          <a:p>
            <a:r>
              <a:rPr lang="fr-FR" dirty="0"/>
              <a:t>• </a:t>
            </a:r>
            <a:r>
              <a:rPr lang="fr-FR" b="1" dirty="0" err="1"/>
              <a:t>anim</a:t>
            </a:r>
            <a:r>
              <a:rPr lang="fr-FR" dirty="0"/>
              <a:t> (description en XML d’animations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dirty="0"/>
              <a:t>• </a:t>
            </a:r>
            <a:r>
              <a:rPr lang="fr-FR" b="1" dirty="0"/>
              <a:t>menus</a:t>
            </a:r>
            <a:r>
              <a:rPr lang="fr-FR" dirty="0"/>
              <a:t> (description en XML de menus pour l’application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dirty="0"/>
              <a:t>• </a:t>
            </a:r>
            <a:r>
              <a:rPr lang="fr-FR" b="1" dirty="0" err="1"/>
              <a:t>xml</a:t>
            </a:r>
            <a:r>
              <a:rPr lang="fr-FR" dirty="0"/>
              <a:t> (fichiers XML utilisés directement par l’application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dirty="0"/>
              <a:t>• </a:t>
            </a:r>
            <a:r>
              <a:rPr lang="fr-FR" b="1" dirty="0" err="1"/>
              <a:t>raw</a:t>
            </a:r>
            <a:r>
              <a:rPr lang="fr-FR" dirty="0"/>
              <a:t> (tous les autres types de ressources : sons, vidéos, </a:t>
            </a:r>
            <a:r>
              <a:rPr lang="fr-FR" dirty="0" smtClean="0"/>
              <a:t>…) On </a:t>
            </a:r>
            <a:r>
              <a:rPr lang="fr-FR" dirty="0"/>
              <a:t>peut ajouter d’autres sous répertoires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5" y="1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93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0.01233 -0.8321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" y="-4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39552" y="764704"/>
            <a:ext cx="331236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Structure </a:t>
            </a:r>
            <a:r>
              <a:rPr lang="fr-FR" dirty="0" smtClean="0"/>
              <a:t>d’une  application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35328" y="6858000"/>
            <a:ext cx="8748464" cy="5078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• </a:t>
            </a:r>
            <a:r>
              <a:rPr lang="fr-FR" b="1" dirty="0"/>
              <a:t>Activité</a:t>
            </a:r>
            <a:r>
              <a:rPr lang="fr-FR" dirty="0"/>
              <a:t> </a:t>
            </a:r>
            <a:r>
              <a:rPr lang="fr-FR" dirty="0" smtClean="0"/>
              <a:t>       définie par la classe           (</a:t>
            </a:r>
            <a:r>
              <a:rPr lang="fr-FR" dirty="0" err="1"/>
              <a:t>android.app.Activity</a:t>
            </a:r>
            <a:r>
              <a:rPr lang="fr-FR" dirty="0"/>
              <a:t>)</a:t>
            </a:r>
          </a:p>
          <a:p>
            <a:r>
              <a:rPr lang="fr-FR" dirty="0"/>
              <a:t>Programme qui gère une interface </a:t>
            </a:r>
            <a:r>
              <a:rPr lang="fr-FR" dirty="0" smtClean="0"/>
              <a:t>graphique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• </a:t>
            </a:r>
            <a:r>
              <a:rPr lang="fr-FR" b="1" dirty="0"/>
              <a:t>Service</a:t>
            </a:r>
            <a:r>
              <a:rPr lang="fr-FR" dirty="0"/>
              <a:t> </a:t>
            </a:r>
            <a:r>
              <a:rPr lang="fr-FR" dirty="0" smtClean="0"/>
              <a:t>                 (</a:t>
            </a:r>
            <a:r>
              <a:rPr lang="fr-FR" dirty="0" err="1"/>
              <a:t>android.app.Service</a:t>
            </a:r>
            <a:r>
              <a:rPr lang="fr-FR" dirty="0"/>
              <a:t>)</a:t>
            </a:r>
          </a:p>
          <a:p>
            <a:r>
              <a:rPr lang="fr-FR" dirty="0"/>
              <a:t>Programme qui fonctionne en tâche de fond sans </a:t>
            </a:r>
            <a:r>
              <a:rPr lang="fr-FR" dirty="0" smtClean="0"/>
              <a:t>interface (un autonome logiciel, prévu pour durer contrairement aux activités, et ne nécessite pas un interface utilisateur) exemples: </a:t>
            </a:r>
            <a:r>
              <a:rPr lang="fr-FR" dirty="0"/>
              <a:t>Service </a:t>
            </a:r>
            <a:r>
              <a:rPr lang="fr-FR" dirty="0" smtClean="0"/>
              <a:t>vérifiant périodiquement </a:t>
            </a:r>
            <a:r>
              <a:rPr lang="fr-FR" dirty="0"/>
              <a:t>des </a:t>
            </a:r>
            <a:r>
              <a:rPr lang="fr-FR" dirty="0" smtClean="0"/>
              <a:t>mises-à-jour </a:t>
            </a:r>
            <a:r>
              <a:rPr lang="fr-FR" dirty="0"/>
              <a:t>de flux</a:t>
            </a:r>
            <a:br>
              <a:rPr lang="fr-FR" dirty="0"/>
            </a:br>
            <a:r>
              <a:rPr lang="fr-FR" dirty="0" smtClean="0"/>
              <a:t>et le Service </a:t>
            </a:r>
            <a:r>
              <a:rPr lang="fr-FR" dirty="0"/>
              <a:t>permettant </a:t>
            </a:r>
            <a:r>
              <a:rPr lang="fr-FR" dirty="0" smtClean="0"/>
              <a:t>d’</a:t>
            </a:r>
            <a:r>
              <a:rPr lang="fr-FR" dirty="0"/>
              <a:t>é</a:t>
            </a:r>
            <a:r>
              <a:rPr lang="fr-FR" dirty="0" smtClean="0"/>
              <a:t>couter </a:t>
            </a:r>
            <a:r>
              <a:rPr lang="fr-FR" dirty="0"/>
              <a:t>une playlist (</a:t>
            </a:r>
            <a:r>
              <a:rPr lang="fr-FR" dirty="0" smtClean="0"/>
              <a:t>ind</a:t>
            </a:r>
            <a:r>
              <a:rPr lang="fr-FR" dirty="0"/>
              <a:t>é</a:t>
            </a:r>
            <a:r>
              <a:rPr lang="fr-FR" dirty="0" smtClean="0"/>
              <a:t>pendamment </a:t>
            </a:r>
            <a:r>
              <a:rPr lang="fr-FR" dirty="0"/>
              <a:t>de toute </a:t>
            </a:r>
            <a:r>
              <a:rPr lang="fr-FR" dirty="0" smtClean="0"/>
              <a:t>activité)</a:t>
            </a:r>
            <a:endParaRPr lang="fr-FR" dirty="0"/>
          </a:p>
          <a:p>
            <a:endParaRPr lang="fr-FR" dirty="0" smtClean="0"/>
          </a:p>
          <a:p>
            <a:r>
              <a:rPr lang="fr-FR" b="1" dirty="0" smtClean="0"/>
              <a:t>• </a:t>
            </a:r>
            <a:r>
              <a:rPr lang="fr-FR" b="1" dirty="0"/>
              <a:t>Fournisseur de contenu</a:t>
            </a:r>
            <a:r>
              <a:rPr lang="fr-FR" dirty="0"/>
              <a:t> (</a:t>
            </a:r>
            <a:r>
              <a:rPr lang="fr-FR" dirty="0" err="1"/>
              <a:t>android.content.ContentProvider</a:t>
            </a:r>
            <a:r>
              <a:rPr lang="fr-FR" dirty="0"/>
              <a:t>)</a:t>
            </a:r>
          </a:p>
          <a:p>
            <a:r>
              <a:rPr lang="fr-FR" dirty="0"/>
              <a:t>Partage d’informations entre applications</a:t>
            </a:r>
          </a:p>
          <a:p>
            <a:endParaRPr lang="fr-FR" dirty="0" smtClean="0"/>
          </a:p>
          <a:p>
            <a:r>
              <a:rPr lang="fr-FR" dirty="0" smtClean="0"/>
              <a:t>• </a:t>
            </a:r>
            <a:r>
              <a:rPr lang="fr-FR" b="1" dirty="0"/>
              <a:t>Ecouteur d’intention diffusées </a:t>
            </a:r>
            <a:r>
              <a:rPr lang="fr-FR" dirty="0"/>
              <a:t>(</a:t>
            </a:r>
            <a:r>
              <a:rPr lang="fr-FR" dirty="0" err="1"/>
              <a:t>android.content.BroadcastReceiver</a:t>
            </a:r>
            <a:r>
              <a:rPr lang="fr-FR" dirty="0"/>
              <a:t>) :</a:t>
            </a:r>
          </a:p>
          <a:p>
            <a:r>
              <a:rPr lang="fr-FR" dirty="0"/>
              <a:t>Permet à une application de récupérer des informations générales (réception </a:t>
            </a:r>
          </a:p>
          <a:p>
            <a:r>
              <a:rPr lang="fr-FR" dirty="0"/>
              <a:t>d’un SMS, batterie faible, …)</a:t>
            </a:r>
          </a:p>
          <a:p>
            <a:r>
              <a:rPr lang="fr-FR" b="1" dirty="0"/>
              <a:t>Eléments d’interaction</a:t>
            </a:r>
          </a:p>
          <a:p>
            <a:r>
              <a:rPr lang="fr-FR" dirty="0"/>
              <a:t>– Intention (</a:t>
            </a:r>
            <a:r>
              <a:rPr lang="fr-FR" dirty="0" err="1"/>
              <a:t>android.content.Intent</a:t>
            </a:r>
            <a:r>
              <a:rPr lang="fr-FR" dirty="0"/>
              <a:t>) : permet à une application d’indiquer ce </a:t>
            </a:r>
          </a:p>
          <a:p>
            <a:r>
              <a:rPr lang="fr-FR" dirty="0"/>
              <a:t>qu’elle sait faire ou de chercher un </a:t>
            </a:r>
            <a:r>
              <a:rPr lang="fr-FR" dirty="0" smtClean="0"/>
              <a:t>savoir-faire</a:t>
            </a:r>
            <a:endParaRPr lang="fr-FR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5" y="1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46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01823 -0.826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" y="-4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39552" y="764704"/>
            <a:ext cx="221366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Application Android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4605" y="6849935"/>
            <a:ext cx="8467817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• </a:t>
            </a:r>
            <a:r>
              <a:rPr lang="fr-FR" b="1" dirty="0"/>
              <a:t>Une activité </a:t>
            </a:r>
            <a:r>
              <a:rPr lang="fr-FR" dirty="0"/>
              <a:t>= un </a:t>
            </a:r>
            <a:r>
              <a:rPr lang="fr-FR" dirty="0" smtClean="0"/>
              <a:t>programme (en java) </a:t>
            </a:r>
            <a:r>
              <a:rPr lang="fr-FR" dirty="0"/>
              <a:t>+ une </a:t>
            </a:r>
            <a:r>
              <a:rPr lang="fr-FR" dirty="0" smtClean="0"/>
              <a:t>interface graphique (en XML)</a:t>
            </a:r>
          </a:p>
          <a:p>
            <a:endParaRPr lang="fr-FR" dirty="0"/>
          </a:p>
          <a:p>
            <a:r>
              <a:rPr lang="fr-FR" dirty="0"/>
              <a:t>• </a:t>
            </a:r>
            <a:r>
              <a:rPr lang="fr-FR" b="1" dirty="0"/>
              <a:t>Un service </a:t>
            </a:r>
            <a:r>
              <a:rPr lang="fr-FR" dirty="0"/>
              <a:t>= un programme sans </a:t>
            </a:r>
            <a:r>
              <a:rPr lang="fr-FR" dirty="0" smtClean="0"/>
              <a:t>interface</a:t>
            </a:r>
          </a:p>
          <a:p>
            <a:endParaRPr lang="fr-FR" dirty="0"/>
          </a:p>
          <a:p>
            <a:r>
              <a:rPr lang="fr-FR" dirty="0"/>
              <a:t>• </a:t>
            </a:r>
            <a:r>
              <a:rPr lang="fr-FR" b="1" dirty="0"/>
              <a:t>Une application = </a:t>
            </a:r>
            <a:r>
              <a:rPr lang="fr-FR" b="1" dirty="0" smtClean="0"/>
              <a:t>composée par</a:t>
            </a:r>
            <a:endParaRPr lang="fr-FR" b="1" dirty="0"/>
          </a:p>
          <a:p>
            <a:r>
              <a:rPr lang="fr-FR" dirty="0"/>
              <a:t>– Une activité </a:t>
            </a:r>
            <a:r>
              <a:rPr lang="fr-FR" dirty="0" smtClean="0"/>
              <a:t>principale</a:t>
            </a:r>
          </a:p>
          <a:p>
            <a:endParaRPr lang="fr-FR" dirty="0"/>
          </a:p>
          <a:p>
            <a:r>
              <a:rPr lang="fr-FR" dirty="0"/>
              <a:t>– Eventuellement une ou plusieurs activités secondaires</a:t>
            </a:r>
          </a:p>
          <a:p>
            <a:endParaRPr lang="fr-FR" dirty="0" smtClean="0"/>
          </a:p>
          <a:p>
            <a:r>
              <a:rPr lang="fr-FR" dirty="0" smtClean="0"/>
              <a:t>– </a:t>
            </a:r>
            <a:r>
              <a:rPr lang="fr-FR" dirty="0"/>
              <a:t>Eventuellement un ou plusieurs services</a:t>
            </a:r>
          </a:p>
          <a:p>
            <a:endParaRPr lang="fr-FR" dirty="0" smtClean="0"/>
          </a:p>
          <a:p>
            <a:r>
              <a:rPr lang="fr-FR" dirty="0" smtClean="0"/>
              <a:t>– </a:t>
            </a:r>
            <a:r>
              <a:rPr lang="fr-FR" dirty="0"/>
              <a:t>Eventuellement un ou plusieurs écouteurs d’intentions diffusées </a:t>
            </a:r>
          </a:p>
          <a:p>
            <a:endParaRPr lang="fr-FR" dirty="0" smtClean="0"/>
          </a:p>
          <a:p>
            <a:r>
              <a:rPr lang="fr-FR" dirty="0" smtClean="0"/>
              <a:t>– </a:t>
            </a:r>
            <a:r>
              <a:rPr lang="fr-FR" dirty="0"/>
              <a:t>Eventuellement un ou plusieurs fournisseurs de contenu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5" y="1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26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-0.01406 -0.7356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" y="-3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39552" y="764704"/>
            <a:ext cx="221366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Activité Android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7504" y="6869697"/>
            <a:ext cx="8467817" cy="5632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• </a:t>
            </a:r>
            <a:r>
              <a:rPr lang="fr-FR" b="1" dirty="0"/>
              <a:t>Classe</a:t>
            </a:r>
            <a:r>
              <a:rPr lang="fr-FR" dirty="0"/>
              <a:t> qui hérite de </a:t>
            </a:r>
            <a:r>
              <a:rPr lang="fr-FR" dirty="0" err="1"/>
              <a:t>Activity</a:t>
            </a:r>
            <a:r>
              <a:rPr lang="fr-FR" dirty="0"/>
              <a:t> ou d’une classe dérivée </a:t>
            </a:r>
            <a:r>
              <a:rPr lang="fr-FR" dirty="0" smtClean="0"/>
              <a:t>de </a:t>
            </a:r>
            <a:r>
              <a:rPr lang="fr-FR" dirty="0" err="1" smtClean="0"/>
              <a:t>Activity</a:t>
            </a:r>
            <a:r>
              <a:rPr lang="fr-FR" dirty="0" smtClean="0"/>
              <a:t> </a:t>
            </a:r>
            <a:r>
              <a:rPr lang="fr-FR" dirty="0"/>
              <a:t>(par exemple de </a:t>
            </a:r>
            <a:r>
              <a:rPr lang="fr-FR" dirty="0" err="1"/>
              <a:t>MapActivity</a:t>
            </a:r>
            <a:r>
              <a:rPr lang="fr-FR" dirty="0"/>
              <a:t> pour utiliser Google </a:t>
            </a:r>
            <a:r>
              <a:rPr lang="fr-FR" dirty="0" err="1" smtClean="0"/>
              <a:t>maps</a:t>
            </a:r>
            <a:r>
              <a:rPr lang="fr-FR" dirty="0"/>
              <a:t>, </a:t>
            </a:r>
            <a:r>
              <a:rPr lang="fr-FR" dirty="0" err="1"/>
              <a:t>ListActivity</a:t>
            </a:r>
            <a:r>
              <a:rPr lang="fr-FR" dirty="0"/>
              <a:t> ou </a:t>
            </a:r>
            <a:r>
              <a:rPr lang="fr-FR" dirty="0" err="1"/>
              <a:t>TabActivity</a:t>
            </a:r>
            <a:r>
              <a:rPr lang="fr-FR" dirty="0"/>
              <a:t> pour des interfaces </a:t>
            </a:r>
            <a:r>
              <a:rPr lang="fr-FR" dirty="0" smtClean="0"/>
              <a:t>particulières)</a:t>
            </a:r>
          </a:p>
          <a:p>
            <a:endParaRPr lang="fr-FR" dirty="0"/>
          </a:p>
          <a:p>
            <a:r>
              <a:rPr lang="fr-FR" dirty="0"/>
              <a:t>• On surcharge certaines méthodes qui sont appelées par </a:t>
            </a:r>
            <a:r>
              <a:rPr lang="fr-FR" dirty="0" smtClean="0"/>
              <a:t>Android </a:t>
            </a:r>
            <a:r>
              <a:rPr lang="fr-FR" dirty="0"/>
              <a:t>pour définir le comportement (même principe que </a:t>
            </a:r>
            <a:r>
              <a:rPr lang="fr-FR" dirty="0" smtClean="0"/>
              <a:t>les </a:t>
            </a:r>
            <a:r>
              <a:rPr lang="fr-FR" dirty="0"/>
              <a:t>applets) </a:t>
            </a:r>
            <a:r>
              <a:rPr lang="fr-FR" dirty="0" smtClean="0"/>
              <a:t>:</a:t>
            </a:r>
          </a:p>
          <a:p>
            <a:endParaRPr lang="fr-FR" dirty="0"/>
          </a:p>
          <a:p>
            <a:r>
              <a:rPr lang="fr-FR" dirty="0"/>
              <a:t>• </a:t>
            </a:r>
            <a:r>
              <a:rPr lang="fr-FR" b="1" dirty="0" err="1"/>
              <a:t>onCreate</a:t>
            </a:r>
            <a:r>
              <a:rPr lang="fr-FR" dirty="0"/>
              <a:t> </a:t>
            </a:r>
            <a:r>
              <a:rPr lang="fr-FR" dirty="0" smtClean="0"/>
              <a:t>     lors </a:t>
            </a:r>
            <a:r>
              <a:rPr lang="fr-FR" dirty="0"/>
              <a:t>de la création</a:t>
            </a:r>
          </a:p>
          <a:p>
            <a:endParaRPr lang="fr-FR" dirty="0" smtClean="0"/>
          </a:p>
          <a:p>
            <a:r>
              <a:rPr lang="fr-FR" dirty="0" smtClean="0"/>
              <a:t>• </a:t>
            </a:r>
            <a:r>
              <a:rPr lang="fr-FR" b="1" dirty="0" err="1"/>
              <a:t>onDestroy</a:t>
            </a:r>
            <a:r>
              <a:rPr lang="fr-FR" dirty="0"/>
              <a:t> </a:t>
            </a:r>
            <a:r>
              <a:rPr lang="fr-FR" dirty="0" smtClean="0"/>
              <a:t>   lorsque </a:t>
            </a:r>
            <a:r>
              <a:rPr lang="fr-FR" dirty="0"/>
              <a:t>l’activité se termine</a:t>
            </a:r>
          </a:p>
          <a:p>
            <a:endParaRPr lang="fr-FR" dirty="0" smtClean="0"/>
          </a:p>
          <a:p>
            <a:r>
              <a:rPr lang="fr-FR" dirty="0" smtClean="0"/>
              <a:t>• </a:t>
            </a:r>
            <a:r>
              <a:rPr lang="fr-FR" b="1" dirty="0" err="1"/>
              <a:t>onStart</a:t>
            </a:r>
            <a:r>
              <a:rPr lang="fr-FR" dirty="0"/>
              <a:t> </a:t>
            </a:r>
            <a:r>
              <a:rPr lang="fr-FR" dirty="0" smtClean="0"/>
              <a:t>         lorsque </a:t>
            </a:r>
            <a:r>
              <a:rPr lang="fr-FR" dirty="0"/>
              <a:t>l’activité démarre ou redémarre</a:t>
            </a:r>
          </a:p>
          <a:p>
            <a:endParaRPr lang="fr-FR" dirty="0" smtClean="0"/>
          </a:p>
          <a:p>
            <a:r>
              <a:rPr lang="fr-FR" dirty="0" smtClean="0"/>
              <a:t>• </a:t>
            </a:r>
            <a:r>
              <a:rPr lang="fr-FR" b="1" dirty="0" err="1" smtClean="0"/>
              <a:t>onPause</a:t>
            </a:r>
            <a:r>
              <a:rPr lang="fr-FR" b="1" dirty="0" smtClean="0"/>
              <a:t>        </a:t>
            </a:r>
            <a:r>
              <a:rPr lang="fr-FR" dirty="0" smtClean="0"/>
              <a:t> </a:t>
            </a:r>
            <a:r>
              <a:rPr lang="fr-FR" dirty="0"/>
              <a:t>lorsque l’activité n’est plus en premier plan</a:t>
            </a:r>
          </a:p>
          <a:p>
            <a:endParaRPr lang="fr-FR" dirty="0" smtClean="0"/>
          </a:p>
          <a:p>
            <a:r>
              <a:rPr lang="fr-FR" dirty="0" smtClean="0"/>
              <a:t>• </a:t>
            </a:r>
            <a:r>
              <a:rPr lang="fr-FR" b="1" dirty="0" err="1"/>
              <a:t>onResume</a:t>
            </a:r>
            <a:r>
              <a:rPr lang="fr-FR" dirty="0"/>
              <a:t> </a:t>
            </a:r>
            <a:r>
              <a:rPr lang="fr-FR" dirty="0" smtClean="0"/>
              <a:t>    lorsque </a:t>
            </a:r>
            <a:r>
              <a:rPr lang="fr-FR" dirty="0"/>
              <a:t>l’activité revient en premier plan</a:t>
            </a:r>
          </a:p>
          <a:p>
            <a:endParaRPr lang="fr-FR" dirty="0" smtClean="0"/>
          </a:p>
          <a:p>
            <a:r>
              <a:rPr lang="fr-FR" dirty="0" smtClean="0"/>
              <a:t>• </a:t>
            </a:r>
            <a:r>
              <a:rPr lang="fr-FR" b="1" dirty="0" err="1"/>
              <a:t>onStop</a:t>
            </a:r>
            <a:r>
              <a:rPr lang="fr-FR" dirty="0"/>
              <a:t> </a:t>
            </a:r>
            <a:r>
              <a:rPr lang="fr-FR" dirty="0" smtClean="0"/>
              <a:t>          lorsque </a:t>
            </a:r>
            <a:r>
              <a:rPr lang="fr-FR" dirty="0"/>
              <a:t>l’activité n’est plus visible</a:t>
            </a:r>
          </a:p>
          <a:p>
            <a:endParaRPr lang="fr-FR" dirty="0" smtClean="0"/>
          </a:p>
          <a:p>
            <a:r>
              <a:rPr lang="fr-FR" dirty="0" smtClean="0"/>
              <a:t>• </a:t>
            </a:r>
            <a:r>
              <a:rPr lang="fr-FR" b="1" dirty="0" err="1"/>
              <a:t>onRestart</a:t>
            </a:r>
            <a:r>
              <a:rPr lang="fr-FR" dirty="0"/>
              <a:t> </a:t>
            </a:r>
            <a:r>
              <a:rPr lang="fr-FR" dirty="0" smtClean="0"/>
              <a:t>      lorsque </a:t>
            </a:r>
            <a:r>
              <a:rPr lang="fr-FR" dirty="0"/>
              <a:t>l’activité redevient visible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5" y="1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61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L -0.00625 -0.8199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4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39552" y="764704"/>
            <a:ext cx="221366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Activité Android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44367" y="6858000"/>
            <a:ext cx="8467817" cy="53553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• </a:t>
            </a:r>
            <a:r>
              <a:rPr lang="fr-FR" b="1" dirty="0" err="1" smtClean="0"/>
              <a:t>onCreate</a:t>
            </a:r>
            <a:r>
              <a:rPr lang="fr-FR" b="1" dirty="0" smtClean="0"/>
              <a:t>(): </a:t>
            </a:r>
            <a:r>
              <a:rPr lang="fr-FR" dirty="0" smtClean="0"/>
              <a:t>Méthode exécut</a:t>
            </a:r>
            <a:r>
              <a:rPr lang="fr-FR" dirty="0"/>
              <a:t>é</a:t>
            </a:r>
            <a:r>
              <a:rPr lang="fr-FR" dirty="0" smtClean="0"/>
              <a:t>e </a:t>
            </a:r>
            <a:r>
              <a:rPr lang="fr-FR" dirty="0"/>
              <a:t>quand </a:t>
            </a:r>
            <a:r>
              <a:rPr lang="fr-FR" dirty="0" smtClean="0"/>
              <a:t>l’activité </a:t>
            </a:r>
            <a:r>
              <a:rPr lang="fr-FR" dirty="0"/>
              <a:t>est </a:t>
            </a:r>
            <a:r>
              <a:rPr lang="fr-FR" dirty="0" smtClean="0"/>
              <a:t>créée</a:t>
            </a:r>
          </a:p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fr-FR" sz="1600" dirty="0" smtClean="0"/>
              <a:t> </a:t>
            </a:r>
            <a:r>
              <a:rPr lang="fr-FR" dirty="0"/>
              <a:t>Si c’est la </a:t>
            </a:r>
            <a:r>
              <a:rPr lang="fr-FR" dirty="0" smtClean="0"/>
              <a:t>l’activité </a:t>
            </a:r>
            <a:r>
              <a:rPr lang="fr-FR" dirty="0"/>
              <a:t>est la </a:t>
            </a:r>
            <a:r>
              <a:rPr lang="fr-FR" dirty="0" smtClean="0"/>
              <a:t>premi</a:t>
            </a:r>
            <a:r>
              <a:rPr lang="fr-FR" dirty="0"/>
              <a:t>è</a:t>
            </a:r>
            <a:r>
              <a:rPr lang="fr-FR" dirty="0" smtClean="0"/>
              <a:t>re </a:t>
            </a:r>
            <a:r>
              <a:rPr lang="fr-FR" dirty="0"/>
              <a:t>d’une </a:t>
            </a:r>
            <a:r>
              <a:rPr lang="fr-FR" dirty="0" smtClean="0"/>
              <a:t>application, cette méthode </a:t>
            </a:r>
            <a:r>
              <a:rPr lang="fr-FR" dirty="0"/>
              <a:t>est donc </a:t>
            </a:r>
            <a:r>
              <a:rPr lang="fr-FR" dirty="0" smtClean="0"/>
              <a:t>appelée </a:t>
            </a:r>
            <a:r>
              <a:rPr lang="fr-FR" dirty="0"/>
              <a:t>quand l’utilisateur </a:t>
            </a:r>
            <a:r>
              <a:rPr lang="fr-FR" dirty="0" smtClean="0"/>
              <a:t>exécute l’application</a:t>
            </a:r>
            <a:endParaRPr lang="fr-FR" sz="1600" dirty="0"/>
          </a:p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fr-FR" dirty="0" smtClean="0"/>
              <a:t>Méthode utilis</a:t>
            </a:r>
            <a:r>
              <a:rPr lang="fr-FR" dirty="0"/>
              <a:t>é</a:t>
            </a:r>
            <a:r>
              <a:rPr lang="fr-FR" dirty="0" smtClean="0"/>
              <a:t>e </a:t>
            </a:r>
            <a:r>
              <a:rPr lang="fr-FR" dirty="0"/>
              <a:t>pour initialiser </a:t>
            </a:r>
            <a:r>
              <a:rPr lang="fr-FR" dirty="0" smtClean="0"/>
              <a:t>: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                               - </a:t>
            </a:r>
            <a:r>
              <a:rPr lang="fr-FR" dirty="0"/>
              <a:t>la vue XML</a:t>
            </a:r>
            <a:br>
              <a:rPr lang="fr-FR" dirty="0"/>
            </a:br>
            <a:r>
              <a:rPr lang="fr-FR" dirty="0" smtClean="0"/>
              <a:t>                               - </a:t>
            </a:r>
            <a:r>
              <a:rPr lang="fr-FR" dirty="0"/>
              <a:t>si </a:t>
            </a:r>
            <a:r>
              <a:rPr lang="fr-FR" dirty="0" smtClean="0"/>
              <a:t>nécessaire, les fichiers/données temporaire</a:t>
            </a:r>
          </a:p>
          <a:p>
            <a:pPr>
              <a:buClrTx/>
            </a:pPr>
            <a:r>
              <a:rPr lang="fr-FR" dirty="0" smtClean="0"/>
              <a:t>• </a:t>
            </a:r>
            <a:r>
              <a:rPr lang="fr-FR" b="1" dirty="0" err="1" smtClean="0"/>
              <a:t>onRestart</a:t>
            </a:r>
            <a:r>
              <a:rPr lang="fr-FR" b="1" dirty="0" smtClean="0"/>
              <a:t>()</a:t>
            </a:r>
            <a:r>
              <a:rPr lang="fr-FR" dirty="0" smtClean="0"/>
              <a:t> </a:t>
            </a:r>
          </a:p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fr-FR" dirty="0" err="1" smtClean="0"/>
              <a:t>Methode</a:t>
            </a:r>
            <a:r>
              <a:rPr lang="fr-FR" dirty="0" smtClean="0"/>
              <a:t> exécut</a:t>
            </a:r>
            <a:r>
              <a:rPr lang="fr-FR" dirty="0"/>
              <a:t>é</a:t>
            </a:r>
            <a:r>
              <a:rPr lang="fr-FR" dirty="0" smtClean="0"/>
              <a:t>e </a:t>
            </a:r>
            <a:r>
              <a:rPr lang="fr-FR" dirty="0"/>
              <a:t>lorsque </a:t>
            </a:r>
            <a:r>
              <a:rPr lang="fr-FR" dirty="0" smtClean="0"/>
              <a:t>on redémarre l’activit</a:t>
            </a:r>
            <a:r>
              <a:rPr lang="fr-FR" dirty="0"/>
              <a:t>é</a:t>
            </a:r>
            <a:r>
              <a:rPr lang="fr-FR" dirty="0" smtClean="0"/>
              <a:t> après </a:t>
            </a:r>
            <a:r>
              <a:rPr lang="fr-FR" dirty="0"/>
              <a:t>un </a:t>
            </a:r>
            <a:r>
              <a:rPr lang="fr-FR" dirty="0" smtClean="0"/>
              <a:t>arrêt </a:t>
            </a:r>
            <a:r>
              <a:rPr lang="fr-FR" dirty="0"/>
              <a:t>(</a:t>
            </a:r>
            <a:r>
              <a:rPr lang="fr-FR" dirty="0" smtClean="0"/>
              <a:t>provoqu</a:t>
            </a:r>
            <a:r>
              <a:rPr lang="fr-FR" dirty="0"/>
              <a:t>é</a:t>
            </a:r>
            <a:r>
              <a:rPr lang="fr-FR" dirty="0" smtClean="0"/>
              <a:t> </a:t>
            </a:r>
            <a:r>
              <a:rPr lang="fr-FR" dirty="0"/>
              <a:t>par un appel de la </a:t>
            </a:r>
            <a:r>
              <a:rPr lang="fr-FR" dirty="0" smtClean="0"/>
              <a:t>méthode  </a:t>
            </a:r>
            <a:r>
              <a:rPr lang="fr-FR" b="1" dirty="0"/>
              <a:t>stop</a:t>
            </a:r>
            <a:r>
              <a:rPr lang="fr-FR" b="1" dirty="0" smtClean="0"/>
              <a:t>())</a:t>
            </a:r>
            <a:endParaRPr lang="fr-FR" dirty="0"/>
          </a:p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fr-FR" dirty="0" smtClean="0"/>
              <a:t>Cette méthode </a:t>
            </a:r>
            <a:r>
              <a:rPr lang="fr-FR" dirty="0"/>
              <a:t>est donc </a:t>
            </a:r>
            <a:r>
              <a:rPr lang="fr-FR" dirty="0" smtClean="0"/>
              <a:t>appelée </a:t>
            </a:r>
            <a:r>
              <a:rPr lang="fr-FR" dirty="0"/>
              <a:t>quand </a:t>
            </a:r>
            <a:r>
              <a:rPr lang="fr-FR" dirty="0" smtClean="0"/>
              <a:t>l’application repasse en </a:t>
            </a:r>
            <a:r>
              <a:rPr lang="fr-FR" dirty="0"/>
              <a:t>premier plan </a:t>
            </a:r>
            <a:r>
              <a:rPr lang="fr-FR" dirty="0" smtClean="0"/>
              <a:t>après </a:t>
            </a:r>
            <a:r>
              <a:rPr lang="fr-FR" dirty="0"/>
              <a:t>un </a:t>
            </a:r>
            <a:r>
              <a:rPr lang="fr-FR" dirty="0" smtClean="0"/>
              <a:t>arrêt prolongé.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fr-FR" b="1" dirty="0" err="1" smtClean="0"/>
              <a:t>onStart</a:t>
            </a:r>
            <a:r>
              <a:rPr lang="fr-FR" b="1" dirty="0" smtClean="0"/>
              <a:t>()</a:t>
            </a:r>
            <a:r>
              <a:rPr lang="fr-FR" dirty="0" smtClean="0"/>
              <a:t>: </a:t>
            </a:r>
            <a:r>
              <a:rPr lang="fr-FR" dirty="0" err="1" smtClean="0"/>
              <a:t>Methode</a:t>
            </a:r>
            <a:r>
              <a:rPr lang="fr-FR" dirty="0" smtClean="0"/>
              <a:t> exécut</a:t>
            </a:r>
            <a:r>
              <a:rPr lang="fr-FR" dirty="0"/>
              <a:t>é</a:t>
            </a:r>
            <a:r>
              <a:rPr lang="fr-FR" dirty="0" smtClean="0"/>
              <a:t>e apr</a:t>
            </a:r>
            <a:r>
              <a:rPr lang="fr-FR" dirty="0"/>
              <a:t>è</a:t>
            </a:r>
            <a:r>
              <a:rPr lang="fr-FR" dirty="0" smtClean="0"/>
              <a:t>s </a:t>
            </a:r>
            <a:r>
              <a:rPr lang="fr-FR" dirty="0"/>
              <a:t>chaque  </a:t>
            </a:r>
            <a:r>
              <a:rPr lang="fr-FR" b="1" dirty="0" err="1" smtClean="0"/>
              <a:t>onCreate</a:t>
            </a:r>
            <a:r>
              <a:rPr lang="fr-FR" b="1" dirty="0"/>
              <a:t>() </a:t>
            </a:r>
            <a:r>
              <a:rPr lang="fr-FR" dirty="0" smtClean="0"/>
              <a:t>ou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fr-FR" b="1" dirty="0"/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fr-FR" b="1" dirty="0" err="1" smtClean="0"/>
              <a:t>onRestart</a:t>
            </a:r>
            <a:r>
              <a:rPr lang="fr-FR" b="1" dirty="0" smtClean="0"/>
              <a:t>(): </a:t>
            </a:r>
            <a:r>
              <a:rPr lang="fr-FR" dirty="0" smtClean="0"/>
              <a:t>Si nécessaire, recharger </a:t>
            </a:r>
            <a:r>
              <a:rPr lang="fr-FR" dirty="0"/>
              <a:t>les </a:t>
            </a:r>
            <a:r>
              <a:rPr lang="fr-FR" dirty="0" smtClean="0"/>
              <a:t>données sauvegardées </a:t>
            </a:r>
            <a:r>
              <a:rPr lang="fr-FR" dirty="0"/>
              <a:t>durant le ´</a:t>
            </a:r>
            <a:br>
              <a:rPr lang="fr-FR" dirty="0"/>
            </a:br>
            <a:r>
              <a:rPr lang="fr-FR" dirty="0"/>
              <a:t>dernier </a:t>
            </a:r>
            <a:r>
              <a:rPr lang="fr-FR" dirty="0" smtClean="0"/>
              <a:t>arrêt</a:t>
            </a:r>
            <a:endParaRPr lang="fr-FR" dirty="0"/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fr-FR" b="1" dirty="0" err="1"/>
              <a:t>onStop</a:t>
            </a:r>
            <a:r>
              <a:rPr lang="fr-FR" b="1" dirty="0"/>
              <a:t>() </a:t>
            </a:r>
            <a:r>
              <a:rPr lang="fr-FR" dirty="0" smtClean="0"/>
              <a:t>:</a:t>
            </a:r>
            <a:endParaRPr lang="fr-FR" dirty="0"/>
          </a:p>
          <a:p>
            <a:pPr marL="742950" lvl="1" indent="-285750">
              <a:buClrTx/>
              <a:buFont typeface="Wingdings" panose="05000000000000000000" pitchFamily="2" charset="2"/>
              <a:buChar char="ü"/>
            </a:pPr>
            <a:r>
              <a:rPr lang="fr-FR" dirty="0" smtClean="0"/>
              <a:t>Méthode exécut</a:t>
            </a:r>
            <a:r>
              <a:rPr lang="fr-FR" dirty="0"/>
              <a:t>é</a:t>
            </a:r>
            <a:r>
              <a:rPr lang="fr-FR" dirty="0" smtClean="0"/>
              <a:t>e </a:t>
            </a:r>
            <a:r>
              <a:rPr lang="fr-FR" dirty="0"/>
              <a:t>avant </a:t>
            </a:r>
            <a:r>
              <a:rPr lang="fr-FR" dirty="0" smtClean="0"/>
              <a:t>chaque </a:t>
            </a:r>
            <a:r>
              <a:rPr lang="fr-FR" dirty="0"/>
              <a:t>mise en </a:t>
            </a:r>
            <a:r>
              <a:rPr lang="fr-FR" dirty="0" smtClean="0"/>
              <a:t>sommeil</a:t>
            </a:r>
            <a:endParaRPr lang="fr-FR" dirty="0"/>
          </a:p>
          <a:p>
            <a:pPr marL="742950" lvl="1" indent="-285750">
              <a:buClrTx/>
              <a:buFont typeface="Wingdings" panose="05000000000000000000" pitchFamily="2" charset="2"/>
              <a:buChar char="ü"/>
            </a:pPr>
            <a:r>
              <a:rPr lang="fr-FR" dirty="0" smtClean="0"/>
              <a:t>Méthode exécut</a:t>
            </a:r>
            <a:r>
              <a:rPr lang="fr-FR" dirty="0"/>
              <a:t>é</a:t>
            </a:r>
            <a:r>
              <a:rPr lang="fr-FR" dirty="0" smtClean="0"/>
              <a:t>e </a:t>
            </a:r>
            <a:r>
              <a:rPr lang="fr-FR" dirty="0"/>
              <a:t>avant chaque </a:t>
            </a:r>
            <a:r>
              <a:rPr lang="fr-FR" dirty="0" smtClean="0"/>
              <a:t> </a:t>
            </a:r>
            <a:r>
              <a:rPr lang="fr-FR" b="1" dirty="0" err="1" smtClean="0"/>
              <a:t>onDestroy</a:t>
            </a:r>
            <a:r>
              <a:rPr lang="fr-FR" b="1" dirty="0" smtClean="0"/>
              <a:t>()</a:t>
            </a:r>
            <a:endParaRPr lang="fr-FR" b="1" dirty="0"/>
          </a:p>
          <a:p>
            <a:pPr marL="742950" lvl="1" indent="-285750">
              <a:buClrTx/>
              <a:buFont typeface="Wingdings" panose="05000000000000000000" pitchFamily="2" charset="2"/>
              <a:buChar char="ü"/>
            </a:pPr>
            <a:r>
              <a:rPr lang="fr-FR" dirty="0" smtClean="0"/>
              <a:t>Libération  </a:t>
            </a:r>
            <a:r>
              <a:rPr lang="fr-FR" dirty="0"/>
              <a:t>des </a:t>
            </a:r>
            <a:r>
              <a:rPr lang="fr-FR" dirty="0" smtClean="0"/>
              <a:t>ressources</a:t>
            </a:r>
            <a:endParaRPr lang="fr-FR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5" y="1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45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L -0.00625 -0.8199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4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39552" y="764704"/>
            <a:ext cx="221366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Activité Android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44367" y="6858000"/>
            <a:ext cx="8467817" cy="61863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Tx/>
            </a:pPr>
            <a:r>
              <a:rPr lang="fr-FR" dirty="0" smtClean="0"/>
              <a:t>• </a:t>
            </a:r>
            <a:r>
              <a:rPr lang="fr-FR" b="1" dirty="0" err="1"/>
              <a:t>onResume</a:t>
            </a:r>
            <a:r>
              <a:rPr lang="fr-FR" b="1" dirty="0"/>
              <a:t>() </a:t>
            </a:r>
            <a:r>
              <a:rPr lang="fr-FR" dirty="0" smtClean="0"/>
              <a:t>:</a:t>
            </a:r>
          </a:p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fr-FR" dirty="0" smtClean="0"/>
              <a:t>Méthode exécut</a:t>
            </a:r>
            <a:r>
              <a:rPr lang="fr-FR" dirty="0"/>
              <a:t>é</a:t>
            </a:r>
            <a:r>
              <a:rPr lang="fr-FR" dirty="0" smtClean="0"/>
              <a:t>e apr</a:t>
            </a:r>
            <a:r>
              <a:rPr lang="fr-FR" dirty="0"/>
              <a:t>è</a:t>
            </a:r>
            <a:r>
              <a:rPr lang="fr-FR" dirty="0" smtClean="0"/>
              <a:t>s </a:t>
            </a:r>
            <a:r>
              <a:rPr lang="fr-FR" dirty="0"/>
              <a:t>chaque appel de la </a:t>
            </a:r>
            <a:r>
              <a:rPr lang="fr-FR" dirty="0" smtClean="0"/>
              <a:t>méthode </a:t>
            </a:r>
            <a:r>
              <a:rPr lang="fr-FR" dirty="0" err="1" smtClean="0"/>
              <a:t>onStart</a:t>
            </a:r>
            <a:r>
              <a:rPr lang="fr-FR" dirty="0" smtClean="0"/>
              <a:t>()</a:t>
            </a:r>
            <a:endParaRPr lang="fr-FR" dirty="0"/>
          </a:p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fr-FR" dirty="0" smtClean="0"/>
              <a:t>Méthode exécut</a:t>
            </a:r>
            <a:r>
              <a:rPr lang="fr-FR" dirty="0"/>
              <a:t>é</a:t>
            </a:r>
            <a:r>
              <a:rPr lang="fr-FR" dirty="0" smtClean="0"/>
              <a:t>e </a:t>
            </a:r>
            <a:r>
              <a:rPr lang="fr-FR" dirty="0"/>
              <a:t>a chaque </a:t>
            </a:r>
            <a:r>
              <a:rPr lang="fr-FR" dirty="0" smtClean="0"/>
              <a:t>passage </a:t>
            </a:r>
            <a:r>
              <a:rPr lang="fr-FR" dirty="0"/>
              <a:t>en premier plan </a:t>
            </a:r>
            <a:r>
              <a:rPr lang="fr-FR" dirty="0" smtClean="0"/>
              <a:t>de l’</a:t>
            </a:r>
            <a:r>
              <a:rPr lang="fr-FR" dirty="0" err="1" smtClean="0"/>
              <a:t>activite</a:t>
            </a:r>
            <a:r>
              <a:rPr lang="fr-FR" dirty="0" smtClean="0"/>
              <a:t> </a:t>
            </a:r>
            <a:r>
              <a:rPr lang="fr-FR" dirty="0"/>
              <a:t>(si </a:t>
            </a:r>
            <a:r>
              <a:rPr lang="fr-FR" dirty="0" smtClean="0"/>
              <a:t>n’y a pas de </a:t>
            </a:r>
            <a:r>
              <a:rPr lang="fr-FR" dirty="0"/>
              <a:t>stop() </a:t>
            </a:r>
            <a:r>
              <a:rPr lang="fr-FR" dirty="0" smtClean="0"/>
              <a:t>)</a:t>
            </a:r>
            <a:endParaRPr lang="fr-FR" dirty="0"/>
          </a:p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fr-FR" dirty="0" smtClean="0"/>
              <a:t>Si nécessaire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- </a:t>
            </a:r>
            <a:r>
              <a:rPr lang="fr-FR" dirty="0" smtClean="0"/>
              <a:t>gérer la </a:t>
            </a:r>
            <a:r>
              <a:rPr lang="fr-FR" dirty="0"/>
              <a:t>connexion a la base de </a:t>
            </a:r>
            <a:r>
              <a:rPr lang="fr-FR" dirty="0" smtClean="0"/>
              <a:t>données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- mise a jour des </a:t>
            </a:r>
            <a:r>
              <a:rPr lang="fr-FR" dirty="0" smtClean="0"/>
              <a:t>donn</a:t>
            </a:r>
            <a:r>
              <a:rPr lang="fr-FR" dirty="0"/>
              <a:t>é</a:t>
            </a:r>
            <a:r>
              <a:rPr lang="fr-FR" dirty="0" smtClean="0"/>
              <a:t>es qui </a:t>
            </a:r>
            <a:r>
              <a:rPr lang="fr-FR" dirty="0"/>
              <a:t>auraient pu ê</a:t>
            </a:r>
            <a:r>
              <a:rPr lang="fr-FR" dirty="0" smtClean="0"/>
              <a:t>tre modifiées entre </a:t>
            </a:r>
            <a:r>
              <a:rPr lang="fr-FR" dirty="0"/>
              <a:t>temps (avant le </a:t>
            </a:r>
            <a:r>
              <a:rPr lang="fr-FR" dirty="0" err="1"/>
              <a:t>onResume</a:t>
            </a:r>
            <a:r>
              <a:rPr lang="fr-FR" dirty="0" smtClean="0"/>
              <a:t>())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fr-FR" b="1" dirty="0" err="1"/>
              <a:t>onPause</a:t>
            </a:r>
            <a:r>
              <a:rPr lang="fr-FR" b="1" dirty="0"/>
              <a:t>() </a:t>
            </a:r>
            <a:r>
              <a:rPr lang="fr-FR" dirty="0" smtClean="0"/>
              <a:t>:</a:t>
            </a:r>
          </a:p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fr-FR" dirty="0" smtClean="0"/>
              <a:t>Méthode exécutée à </a:t>
            </a:r>
            <a:r>
              <a:rPr lang="fr-FR" dirty="0"/>
              <a:t>chaque fois que : </a:t>
            </a:r>
            <a:br>
              <a:rPr lang="fr-FR" dirty="0"/>
            </a:br>
            <a:r>
              <a:rPr lang="fr-FR" dirty="0"/>
              <a:t>○ l’utilisateur passe à</a:t>
            </a:r>
            <a:r>
              <a:rPr lang="fr-FR" dirty="0" smtClean="0"/>
              <a:t> </a:t>
            </a:r>
            <a:r>
              <a:rPr lang="fr-FR" dirty="0"/>
              <a:t>une autre </a:t>
            </a:r>
            <a:r>
              <a:rPr lang="fr-FR" dirty="0" smtClean="0"/>
              <a:t>activité,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○ l’utilisateur demande un finish() sur cette </a:t>
            </a:r>
            <a:r>
              <a:rPr lang="fr-FR" dirty="0" smtClean="0"/>
              <a:t>activité,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○ le </a:t>
            </a:r>
            <a:r>
              <a:rPr lang="fr-FR" dirty="0" smtClean="0"/>
              <a:t>système à </a:t>
            </a:r>
            <a:r>
              <a:rPr lang="fr-FR" dirty="0"/>
              <a:t>besoin de </a:t>
            </a:r>
            <a:r>
              <a:rPr lang="fr-FR" dirty="0" smtClean="0"/>
              <a:t>libérer </a:t>
            </a:r>
            <a:r>
              <a:rPr lang="fr-FR" dirty="0"/>
              <a:t>de la </a:t>
            </a:r>
            <a:r>
              <a:rPr lang="fr-FR" dirty="0" smtClean="0"/>
              <a:t>mémoire</a:t>
            </a:r>
            <a:endParaRPr lang="fr-FR" dirty="0"/>
          </a:p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rgbClr val="FF0000"/>
                </a:solidFill>
              </a:rPr>
              <a:t>Remarquer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/>
              <a:t>que la </a:t>
            </a:r>
            <a:r>
              <a:rPr lang="fr-FR" dirty="0" smtClean="0"/>
              <a:t>méthode </a:t>
            </a:r>
            <a:r>
              <a:rPr lang="fr-FR" dirty="0"/>
              <a:t>est </a:t>
            </a:r>
            <a:r>
              <a:rPr lang="fr-FR" dirty="0" smtClean="0"/>
              <a:t>exécutée systématiquement avant </a:t>
            </a:r>
            <a:r>
              <a:rPr lang="fr-FR" dirty="0"/>
              <a:t>chaque </a:t>
            </a:r>
            <a:r>
              <a:rPr lang="fr-FR" b="1" dirty="0" err="1"/>
              <a:t>onStop</a:t>
            </a:r>
            <a:r>
              <a:rPr lang="fr-FR" b="1" dirty="0" smtClean="0"/>
              <a:t>()</a:t>
            </a:r>
            <a:endParaRPr lang="fr-FR" dirty="0"/>
          </a:p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fr-FR" dirty="0" smtClean="0"/>
              <a:t>Si nécessaire, </a:t>
            </a:r>
            <a:r>
              <a:rPr lang="fr-FR" dirty="0"/>
              <a:t>il faut : ´</a:t>
            </a:r>
            <a:br>
              <a:rPr lang="fr-FR" dirty="0"/>
            </a:br>
            <a:r>
              <a:rPr lang="fr-FR" dirty="0"/>
              <a:t>- sauvegarder les </a:t>
            </a:r>
            <a:r>
              <a:rPr lang="fr-FR" dirty="0" smtClean="0"/>
              <a:t>données </a:t>
            </a:r>
            <a:r>
              <a:rPr lang="fr-FR" dirty="0"/>
              <a:t>qui seront perdues </a:t>
            </a:r>
            <a:r>
              <a:rPr lang="fr-FR" dirty="0" smtClean="0"/>
              <a:t>après l’</a:t>
            </a:r>
            <a:r>
              <a:rPr lang="fr-FR" dirty="0" err="1" smtClean="0"/>
              <a:t>arret</a:t>
            </a:r>
            <a:r>
              <a:rPr lang="fr-FR" dirty="0" smtClean="0"/>
              <a:t> </a:t>
            </a:r>
            <a:r>
              <a:rPr lang="fr-FR" dirty="0"/>
              <a:t>si elles ne sont pas </a:t>
            </a:r>
            <a:r>
              <a:rPr lang="fr-FR" dirty="0" smtClean="0"/>
              <a:t>sauvegardées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- </a:t>
            </a:r>
            <a:r>
              <a:rPr lang="fr-FR" dirty="0" smtClean="0"/>
              <a:t>gérer la déconnexion à </a:t>
            </a:r>
            <a:r>
              <a:rPr lang="fr-FR" dirty="0"/>
              <a:t>la base de </a:t>
            </a:r>
            <a:r>
              <a:rPr lang="fr-FR" dirty="0" smtClean="0"/>
              <a:t>données</a:t>
            </a:r>
            <a:endParaRPr lang="fr-FR" dirty="0"/>
          </a:p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rgbClr val="FF0000"/>
                </a:solidFill>
              </a:rPr>
              <a:t>Attention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/>
              <a:t>: </a:t>
            </a:r>
            <a:r>
              <a:rPr lang="fr-FR" dirty="0" smtClean="0"/>
              <a:t>l’exécution </a:t>
            </a:r>
            <a:r>
              <a:rPr lang="fr-FR" dirty="0"/>
              <a:t>de cette fonction doit </a:t>
            </a:r>
            <a:r>
              <a:rPr lang="fr-FR" dirty="0" smtClean="0"/>
              <a:t>être </a:t>
            </a:r>
            <a:r>
              <a:rPr lang="fr-FR" dirty="0"/>
              <a:t>rapide car </a:t>
            </a:r>
            <a:r>
              <a:rPr lang="fr-FR" dirty="0" smtClean="0"/>
              <a:t>la prochaine activité </a:t>
            </a:r>
            <a:r>
              <a:rPr lang="fr-FR" dirty="0"/>
              <a:t>ne </a:t>
            </a:r>
            <a:r>
              <a:rPr lang="fr-FR" dirty="0" smtClean="0"/>
              <a:t>démarrera </a:t>
            </a:r>
            <a:r>
              <a:rPr lang="fr-FR" dirty="0"/>
              <a:t>pas tant que </a:t>
            </a:r>
            <a:r>
              <a:rPr lang="fr-FR" dirty="0" smtClean="0"/>
              <a:t>l’exécution </a:t>
            </a:r>
            <a:r>
              <a:rPr lang="fr-FR" dirty="0"/>
              <a:t>de </a:t>
            </a:r>
            <a:r>
              <a:rPr lang="fr-FR" dirty="0" smtClean="0"/>
              <a:t>cette </a:t>
            </a:r>
            <a:r>
              <a:rPr lang="fr-FR" dirty="0"/>
              <a:t>fonction n’est pas </a:t>
            </a:r>
            <a:r>
              <a:rPr lang="fr-FR" dirty="0" smtClean="0"/>
              <a:t>terminée</a:t>
            </a:r>
            <a:endParaRPr lang="fr-FR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5" y="1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90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L -0.00625 -0.8199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4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1357290" y="428604"/>
            <a:ext cx="63613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fr-FR" sz="2400" dirty="0" smtClean="0"/>
              <a:t>    niversité     bn     haldoun –    iaret –</a:t>
            </a:r>
          </a:p>
          <a:p>
            <a:pPr algn="ctr" eaLnBrk="0" hangingPunct="0"/>
            <a:endParaRPr lang="fr-FR" sz="24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fr-FR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(U.I.K.T)</a:t>
            </a:r>
            <a:endParaRPr lang="fr-FR" sz="24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85852" y="214290"/>
            <a:ext cx="5732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</a:t>
            </a:r>
            <a:endParaRPr lang="fr-FR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43306" y="230667"/>
            <a:ext cx="50006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endParaRPr lang="fr-FR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82953" y="230667"/>
            <a:ext cx="57493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 </a:t>
            </a:r>
            <a:endParaRPr lang="fr-FR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3257550" y="2162166"/>
            <a:ext cx="2686050" cy="571500"/>
            <a:chOff x="2052" y="984"/>
            <a:chExt cx="1692" cy="360"/>
          </a:xfrm>
        </p:grpSpPr>
        <p:pic>
          <p:nvPicPr>
            <p:cNvPr id="35" name="Picture 18" descr="t"/>
            <p:cNvPicPr>
              <a:picLocks noChangeAspect="1" noChangeArrowheads="1" noCrop="1"/>
            </p:cNvPicPr>
            <p:nvPr/>
          </p:nvPicPr>
          <p:blipFill>
            <a:blip r:embed="rId3"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2052" y="984"/>
              <a:ext cx="360" cy="360"/>
            </a:xfrm>
            <a:prstGeom prst="rect">
              <a:avLst/>
            </a:prstGeom>
            <a:noFill/>
          </p:spPr>
        </p:pic>
        <p:pic>
          <p:nvPicPr>
            <p:cNvPr id="36" name="Picture 19" descr="e"/>
            <p:cNvPicPr>
              <a:picLocks noChangeAspect="1" noChangeArrowheads="1" noCrop="1"/>
            </p:cNvPicPr>
            <p:nvPr/>
          </p:nvPicPr>
          <p:blipFill>
            <a:blip r:embed="rId4"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2712" y="984"/>
              <a:ext cx="360" cy="360"/>
            </a:xfrm>
            <a:prstGeom prst="rect">
              <a:avLst/>
            </a:prstGeom>
            <a:noFill/>
          </p:spPr>
        </p:pic>
        <p:pic>
          <p:nvPicPr>
            <p:cNvPr id="38" name="Picture 20" descr="m"/>
            <p:cNvPicPr>
              <a:picLocks noChangeAspect="1" noChangeArrowheads="1" noCrop="1"/>
            </p:cNvPicPr>
            <p:nvPr/>
          </p:nvPicPr>
          <p:blipFill>
            <a:blip r:embed="rId5"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3048" y="984"/>
              <a:ext cx="360" cy="360"/>
            </a:xfrm>
            <a:prstGeom prst="rect">
              <a:avLst/>
            </a:prstGeom>
            <a:noFill/>
          </p:spPr>
        </p:pic>
        <p:pic>
          <p:nvPicPr>
            <p:cNvPr id="48" name="Picture 21" descr="e"/>
            <p:cNvPicPr>
              <a:picLocks noChangeAspect="1" noChangeArrowheads="1" noCrop="1"/>
            </p:cNvPicPr>
            <p:nvPr/>
          </p:nvPicPr>
          <p:blipFill>
            <a:blip r:embed="rId4"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3384" y="984"/>
              <a:ext cx="360" cy="360"/>
            </a:xfrm>
            <a:prstGeom prst="rect">
              <a:avLst/>
            </a:prstGeom>
            <a:noFill/>
          </p:spPr>
        </p:pic>
        <p:pic>
          <p:nvPicPr>
            <p:cNvPr id="49" name="Picture 22" descr="h"/>
            <p:cNvPicPr>
              <a:picLocks noChangeAspect="1" noChangeArrowheads="1" noCrop="1"/>
            </p:cNvPicPr>
            <p:nvPr/>
          </p:nvPicPr>
          <p:blipFill>
            <a:blip r:embed="rId6"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2376" y="984"/>
              <a:ext cx="360" cy="360"/>
            </a:xfrm>
            <a:prstGeom prst="rect">
              <a:avLst/>
            </a:prstGeom>
            <a:noFill/>
          </p:spPr>
        </p:pic>
      </p:grpSp>
      <p:sp>
        <p:nvSpPr>
          <p:cNvPr id="20" name="Rectangle 19"/>
          <p:cNvSpPr/>
          <p:nvPr/>
        </p:nvSpPr>
        <p:spPr>
          <a:xfrm>
            <a:off x="2928926" y="211287"/>
            <a:ext cx="5732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endParaRPr lang="fr-FR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7" name="Image 16" descr="logo univ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285728"/>
            <a:ext cx="921727" cy="88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 descr="logo univ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6" y="285728"/>
            <a:ext cx="921727" cy="88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Sous-titre 1"/>
          <p:cNvSpPr txBox="1">
            <a:spLocks/>
          </p:cNvSpPr>
          <p:nvPr/>
        </p:nvSpPr>
        <p:spPr>
          <a:xfrm>
            <a:off x="642910" y="5286388"/>
            <a:ext cx="8105554" cy="94297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>
              <a:spcBef>
                <a:spcPts val="600"/>
              </a:spcBef>
              <a:buClr>
                <a:srgbClr val="4F81BD"/>
              </a:buClr>
              <a:buSzPct val="70000"/>
              <a:defRPr/>
            </a:pPr>
            <a:r>
              <a:rPr lang="fr-FR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Réalisé par : </a:t>
            </a:r>
          </a:p>
          <a:p>
            <a:pPr>
              <a:spcBef>
                <a:spcPts val="600"/>
              </a:spcBef>
              <a:buClr>
                <a:srgbClr val="4F81BD"/>
              </a:buClr>
              <a:buSzPct val="70000"/>
              <a:defRPr/>
            </a:pPr>
            <a:r>
              <a:rPr lang="fr-FR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BOUALEM Adda (UIKT, TIARET) </a:t>
            </a:r>
            <a:endParaRPr lang="fr-FR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124304" y="6286520"/>
            <a:ext cx="248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2022, 2023 Semester VI</a:t>
            </a:r>
            <a:endParaRPr lang="fr-FR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3071810"/>
            <a:ext cx="871296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5"/>
          <p:cNvSpPr txBox="1">
            <a:spLocks noChangeArrowheads="1"/>
          </p:cNvSpPr>
          <p:nvPr/>
        </p:nvSpPr>
        <p:spPr bwMode="gray">
          <a:xfrm>
            <a:off x="345291" y="3494790"/>
            <a:ext cx="840317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fr-FR" sz="3200" kern="1400" cap="small" dirty="0" smtClean="0"/>
              <a:t>Module</a:t>
            </a:r>
            <a:r>
              <a:rPr lang="fr-FR" sz="3200" kern="1400" cap="small" dirty="0"/>
              <a:t>: Programmation </a:t>
            </a:r>
            <a:r>
              <a:rPr lang="fr-FR" sz="3200" kern="1400" cap="small" dirty="0" smtClean="0"/>
              <a:t>Mobile</a:t>
            </a:r>
          </a:p>
          <a:p>
            <a:pPr algn="ctr">
              <a:defRPr/>
            </a:pPr>
            <a:r>
              <a:rPr lang="fr-FR" sz="3200" kern="1400" cap="small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3</a:t>
            </a:r>
            <a:r>
              <a:rPr lang="fr-FR" sz="3200" kern="1400" cap="small" baseline="300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ème</a:t>
            </a:r>
            <a:r>
              <a:rPr lang="fr-FR" sz="3200" kern="1400" cap="small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Année Licence</a:t>
            </a:r>
            <a:endParaRPr lang="fr-FR" sz="3200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85852" y="217293"/>
            <a:ext cx="5732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</a:t>
            </a:r>
            <a:endParaRPr lang="fr-FR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43306" y="233670"/>
            <a:ext cx="50006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endParaRPr lang="fr-FR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82953" y="233670"/>
            <a:ext cx="57493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 </a:t>
            </a:r>
            <a:endParaRPr lang="fr-FR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928926" y="214290"/>
            <a:ext cx="5732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endParaRPr lang="fr-FR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6" grpId="0"/>
      <p:bldP spid="28" grpId="0"/>
      <p:bldP spid="29" grpId="0"/>
      <p:bldP spid="20" grpId="0"/>
      <p:bldP spid="22" grpId="0"/>
      <p:bldP spid="27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39552" y="764704"/>
            <a:ext cx="221366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Les interfaces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64" y="6858000"/>
            <a:ext cx="819150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5" y="1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20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00643 -0.76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3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39552" y="764704"/>
            <a:ext cx="221366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Les interfaces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858000"/>
            <a:ext cx="800100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5" y="1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49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-0.01215 -0.76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-3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39552" y="764704"/>
            <a:ext cx="424847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Définir une interface en XML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86" y="1268760"/>
            <a:ext cx="34480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42672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12" y="2780928"/>
            <a:ext cx="63627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21172"/>
            <a:ext cx="24669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89" y="3948286"/>
            <a:ext cx="48006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89" y="4941168"/>
            <a:ext cx="49625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33056"/>
            <a:ext cx="24384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89" y="6093296"/>
            <a:ext cx="32956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5" y="1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91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39552" y="764704"/>
            <a:ext cx="446449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Définir une interface en </a:t>
            </a:r>
            <a:r>
              <a:rPr lang="fr-FR" dirty="0" smtClean="0"/>
              <a:t>XML   Exemples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80647" y="1340768"/>
            <a:ext cx="8467817" cy="53553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err="1"/>
              <a:t>TextView</a:t>
            </a:r>
            <a:r>
              <a:rPr lang="fr-FR" dirty="0"/>
              <a:t> : affiche une </a:t>
            </a:r>
            <a:r>
              <a:rPr lang="fr-FR" dirty="0" smtClean="0"/>
              <a:t>chaîne</a:t>
            </a:r>
          </a:p>
          <a:p>
            <a:endParaRPr lang="fr-FR" dirty="0"/>
          </a:p>
          <a:p>
            <a:r>
              <a:rPr lang="fr-FR" b="1" dirty="0" err="1"/>
              <a:t>EditText</a:t>
            </a:r>
            <a:r>
              <a:rPr lang="fr-FR" dirty="0"/>
              <a:t> : permet la saisie d'une chaîne (propriété </a:t>
            </a:r>
            <a:r>
              <a:rPr lang="fr-FR" dirty="0" err="1"/>
              <a:t>inputType</a:t>
            </a:r>
            <a:r>
              <a:rPr lang="fr-FR" dirty="0"/>
              <a:t>  pour le type d'entrée attendu) </a:t>
            </a:r>
            <a:endParaRPr lang="fr-FR" b="1" dirty="0" smtClean="0"/>
          </a:p>
          <a:p>
            <a:endParaRPr lang="fr-FR" dirty="0"/>
          </a:p>
          <a:p>
            <a:r>
              <a:rPr lang="fr-FR" b="1" dirty="0" err="1"/>
              <a:t>Button</a:t>
            </a:r>
            <a:r>
              <a:rPr lang="fr-FR" dirty="0"/>
              <a:t> : bouton cliquable, variante de type interrupteur avec </a:t>
            </a:r>
            <a:r>
              <a:rPr lang="fr-FR" b="1" dirty="0" err="1" smtClean="0"/>
              <a:t>ToggleButton</a:t>
            </a:r>
            <a:endParaRPr lang="fr-FR" b="1" dirty="0"/>
          </a:p>
          <a:p>
            <a:endParaRPr lang="fr-FR" dirty="0"/>
          </a:p>
          <a:p>
            <a:r>
              <a:rPr lang="fr-FR" b="1" dirty="0" err="1"/>
              <a:t>CheckBox</a:t>
            </a:r>
            <a:r>
              <a:rPr lang="fr-FR" dirty="0"/>
              <a:t> : case à cocher  </a:t>
            </a:r>
            <a:endParaRPr lang="fr-FR" dirty="0" smtClean="0"/>
          </a:p>
          <a:p>
            <a:endParaRPr lang="fr-FR" dirty="0"/>
          </a:p>
          <a:p>
            <a:r>
              <a:rPr lang="fr-FR" b="1" dirty="0" err="1"/>
              <a:t>RadioButton</a:t>
            </a:r>
            <a:r>
              <a:rPr lang="fr-FR" dirty="0"/>
              <a:t> : bouton radio </a:t>
            </a:r>
            <a:r>
              <a:rPr lang="fr-FR" dirty="0" err="1"/>
              <a:t>regroupable</a:t>
            </a:r>
            <a:r>
              <a:rPr lang="fr-FR" dirty="0"/>
              <a:t> dans un </a:t>
            </a:r>
            <a:r>
              <a:rPr lang="fr-FR" b="1" dirty="0" err="1" smtClean="0"/>
              <a:t>RadioGroup</a:t>
            </a:r>
            <a:endParaRPr lang="fr-FR" b="1" dirty="0" smtClean="0"/>
          </a:p>
          <a:p>
            <a:endParaRPr lang="fr-FR" dirty="0"/>
          </a:p>
          <a:p>
            <a:r>
              <a:rPr lang="fr-FR" b="1" dirty="0" err="1"/>
              <a:t>CheckedTextView</a:t>
            </a:r>
            <a:r>
              <a:rPr lang="fr-FR" dirty="0"/>
              <a:t> : chaîne </a:t>
            </a:r>
            <a:r>
              <a:rPr lang="fr-FR" dirty="0" err="1"/>
              <a:t>cochable</a:t>
            </a:r>
            <a:r>
              <a:rPr lang="fr-FR" dirty="0"/>
              <a:t> (implante </a:t>
            </a:r>
            <a:r>
              <a:rPr lang="fr-FR" dirty="0" err="1"/>
              <a:t>Checkable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b="1" dirty="0" err="1"/>
              <a:t>ProgressBar</a:t>
            </a:r>
            <a:r>
              <a:rPr lang="fr-FR" dirty="0"/>
              <a:t> : barre de progression (horizontale, circulaire), variante avec étoiles de notation avec </a:t>
            </a:r>
            <a:r>
              <a:rPr lang="fr-FR" dirty="0" err="1" smtClean="0"/>
              <a:t>RatingBar</a:t>
            </a:r>
            <a:endParaRPr lang="fr-FR" dirty="0" smtClean="0"/>
          </a:p>
          <a:p>
            <a:endParaRPr lang="fr-FR" dirty="0"/>
          </a:p>
          <a:p>
            <a:r>
              <a:rPr lang="fr-FR" b="1" dirty="0" err="1"/>
              <a:t>SeekBar</a:t>
            </a:r>
            <a:r>
              <a:rPr lang="fr-FR" dirty="0"/>
              <a:t> : barre de réglage </a:t>
            </a:r>
            <a:endParaRPr lang="fr-FR" dirty="0" smtClean="0"/>
          </a:p>
          <a:p>
            <a:endParaRPr lang="fr-FR" dirty="0"/>
          </a:p>
          <a:p>
            <a:r>
              <a:rPr lang="fr-FR" b="1" dirty="0" err="1"/>
              <a:t>SearchView</a:t>
            </a:r>
            <a:r>
              <a:rPr lang="fr-FR" dirty="0"/>
              <a:t> : champ de recherche avec proposition de </a:t>
            </a:r>
            <a:r>
              <a:rPr lang="fr-FR" dirty="0" smtClean="0"/>
              <a:t>suggestions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801" y="1374435"/>
            <a:ext cx="962397" cy="45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58" y="2132856"/>
            <a:ext cx="1733550" cy="493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33173"/>
            <a:ext cx="14859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19450"/>
            <a:ext cx="8096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092" y="3774757"/>
            <a:ext cx="8001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5" y="1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89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39552" y="764704"/>
            <a:ext cx="446449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Définir une interface en </a:t>
            </a:r>
            <a:r>
              <a:rPr lang="fr-FR" dirty="0" smtClean="0"/>
              <a:t>XML   Exemples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44365" y="2992884"/>
            <a:ext cx="8467817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b="1" dirty="0"/>
              <a:t>Éléments </a:t>
            </a:r>
            <a:r>
              <a:rPr lang="fr-FR" b="1" dirty="0" smtClean="0"/>
              <a:t>multimédias</a:t>
            </a:r>
          </a:p>
          <a:p>
            <a:endParaRPr lang="fr-FR" b="1" dirty="0"/>
          </a:p>
          <a:p>
            <a:r>
              <a:rPr lang="fr-FR" b="1" dirty="0" err="1"/>
              <a:t>ImageView</a:t>
            </a:r>
            <a:r>
              <a:rPr lang="fr-FR" b="1" dirty="0"/>
              <a:t> : affichage d'une ressource </a:t>
            </a:r>
            <a:r>
              <a:rPr lang="fr-FR" b="1" dirty="0" smtClean="0"/>
              <a:t>image</a:t>
            </a:r>
          </a:p>
          <a:p>
            <a:endParaRPr lang="fr-FR" b="1" dirty="0"/>
          </a:p>
          <a:p>
            <a:r>
              <a:rPr lang="fr-FR" b="1" dirty="0" err="1"/>
              <a:t>ImageButton</a:t>
            </a:r>
            <a:r>
              <a:rPr lang="fr-FR" b="1" dirty="0"/>
              <a:t> : bouton avec </a:t>
            </a:r>
            <a:r>
              <a:rPr lang="fr-FR" b="1" dirty="0" smtClean="0"/>
              <a:t>image</a:t>
            </a:r>
          </a:p>
          <a:p>
            <a:endParaRPr lang="fr-FR" b="1" dirty="0"/>
          </a:p>
          <a:p>
            <a:r>
              <a:rPr lang="fr-FR" b="1" dirty="0" err="1"/>
              <a:t>VideoView</a:t>
            </a:r>
            <a:r>
              <a:rPr lang="fr-FR" b="1" dirty="0"/>
              <a:t> : affichage contrôlable de vidéo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5" y="1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61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39552" y="764704"/>
            <a:ext cx="446449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Définir une interface en </a:t>
            </a:r>
            <a:r>
              <a:rPr lang="fr-FR" dirty="0" smtClean="0"/>
              <a:t>XML   Exemples</a:t>
            </a:r>
            <a:endParaRPr lang="fr-F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30022"/>
            <a:ext cx="7686675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5" y="1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75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997"/>
            <a:ext cx="802005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64" y="1988840"/>
            <a:ext cx="862110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5" y="1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42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997"/>
            <a:ext cx="802005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64" y="1988840"/>
            <a:ext cx="862110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5" y="1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54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3266"/>
            <a:ext cx="76104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87" y="1772816"/>
            <a:ext cx="8048625" cy="465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5" y="1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40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49" y="764704"/>
            <a:ext cx="38957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40946"/>
            <a:ext cx="7915275" cy="491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5" y="1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39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0034" y="0"/>
            <a:ext cx="7010400" cy="9144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800" dirty="0" smtClean="0">
                <a:solidFill>
                  <a:schemeClr val="bg1"/>
                </a:solidFill>
              </a:rPr>
              <a:t>Module: Programmation Mobile  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gray">
          <a:xfrm rot="5400000">
            <a:off x="-1771650" y="1628775"/>
            <a:ext cx="4430713" cy="4430713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 w="127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gray">
          <a:xfrm rot="5400000">
            <a:off x="-1532732" y="1956594"/>
            <a:ext cx="3768725" cy="3767138"/>
          </a:xfrm>
          <a:custGeom>
            <a:avLst/>
            <a:gdLst>
              <a:gd name="G0" fmla="+- 744 0 0"/>
              <a:gd name="G1" fmla="+- 11756105 0 0"/>
              <a:gd name="G2" fmla="+- 0 0 11756105"/>
              <a:gd name="T0" fmla="*/ 0 256 1"/>
              <a:gd name="T1" fmla="*/ 180 256 1"/>
              <a:gd name="G3" fmla="+- 11756105 T0 T1"/>
              <a:gd name="T2" fmla="*/ 0 256 1"/>
              <a:gd name="T3" fmla="*/ 90 256 1"/>
              <a:gd name="G4" fmla="+- 11756105 T2 T3"/>
              <a:gd name="G5" fmla="*/ G4 2 1"/>
              <a:gd name="T4" fmla="*/ 90 256 1"/>
              <a:gd name="T5" fmla="*/ 0 256 1"/>
              <a:gd name="G6" fmla="+- 11756105 T4 T5"/>
              <a:gd name="G7" fmla="*/ G6 2 1"/>
              <a:gd name="G8" fmla="abs 11756105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44"/>
              <a:gd name="G18" fmla="*/ 744 1 2"/>
              <a:gd name="G19" fmla="+- G18 5400 0"/>
              <a:gd name="G20" fmla="cos G19 11756105"/>
              <a:gd name="G21" fmla="sin G19 11756105"/>
              <a:gd name="G22" fmla="+- G20 10800 0"/>
              <a:gd name="G23" fmla="+- G21 10800 0"/>
              <a:gd name="G24" fmla="+- 10800 0 G20"/>
              <a:gd name="G25" fmla="+- 744 10800 0"/>
              <a:gd name="G26" fmla="?: G9 G17 G25"/>
              <a:gd name="G27" fmla="?: G9 0 21600"/>
              <a:gd name="G28" fmla="cos 10800 11756105"/>
              <a:gd name="G29" fmla="sin 10800 11756105"/>
              <a:gd name="G30" fmla="sin 744 11756105"/>
              <a:gd name="G31" fmla="+- G28 10800 0"/>
              <a:gd name="G32" fmla="+- G29 10800 0"/>
              <a:gd name="G33" fmla="+- G30 10800 0"/>
              <a:gd name="G34" fmla="?: G4 0 G31"/>
              <a:gd name="G35" fmla="?: 11756105 G34 0"/>
              <a:gd name="G36" fmla="?: G6 G35 G31"/>
              <a:gd name="G37" fmla="+- 21600 0 G36"/>
              <a:gd name="G38" fmla="?: G4 0 G33"/>
              <a:gd name="G39" fmla="?: 11756105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028 w 21600"/>
              <a:gd name="T15" fmla="*/ 10862 h 21600"/>
              <a:gd name="T16" fmla="*/ 10800 w 21600"/>
              <a:gd name="T17" fmla="*/ 10056 h 21600"/>
              <a:gd name="T18" fmla="*/ 16572 w 21600"/>
              <a:gd name="T19" fmla="*/ 10862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056" y="10807"/>
                </a:moveTo>
                <a:cubicBezTo>
                  <a:pt x="10056" y="10805"/>
                  <a:pt x="10056" y="10802"/>
                  <a:pt x="10056" y="10800"/>
                </a:cubicBezTo>
                <a:cubicBezTo>
                  <a:pt x="10056" y="10389"/>
                  <a:pt x="10389" y="10056"/>
                  <a:pt x="10800" y="10056"/>
                </a:cubicBezTo>
                <a:cubicBezTo>
                  <a:pt x="11210" y="10056"/>
                  <a:pt x="11544" y="10389"/>
                  <a:pt x="11544" y="10800"/>
                </a:cubicBezTo>
                <a:cubicBezTo>
                  <a:pt x="11544" y="10802"/>
                  <a:pt x="11543" y="10805"/>
                  <a:pt x="11543" y="10807"/>
                </a:cubicBezTo>
                <a:lnTo>
                  <a:pt x="21599" y="10916"/>
                </a:lnTo>
                <a:cubicBezTo>
                  <a:pt x="21599" y="10877"/>
                  <a:pt x="21600" y="10838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38"/>
                  <a:pt x="0" y="10877"/>
                  <a:pt x="0" y="10916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 w="127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19125" y="3521075"/>
            <a:ext cx="1041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Plan</a:t>
            </a: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1000100" y="1500174"/>
            <a:ext cx="643424" cy="501650"/>
            <a:chOff x="1698" y="1446"/>
            <a:chExt cx="316" cy="316"/>
          </a:xfr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grpSpPr>
        <p:grpSp>
          <p:nvGrpSpPr>
            <p:cNvPr id="9" name="Group 10"/>
            <p:cNvGrpSpPr>
              <a:grpSpLocks/>
            </p:cNvGrpSpPr>
            <p:nvPr/>
          </p:nvGrpSpPr>
          <p:grpSpPr bwMode="auto">
            <a:xfrm>
              <a:off x="1698" y="1446"/>
              <a:ext cx="316" cy="316"/>
              <a:chOff x="1583" y="1492"/>
              <a:chExt cx="526" cy="526"/>
            </a:xfrm>
            <a:grpFill/>
          </p:grpSpPr>
          <p:sp>
            <p:nvSpPr>
              <p:cNvPr id="11" name="Oval 11"/>
              <p:cNvSpPr>
                <a:spLocks noChangeArrowheads="1"/>
              </p:cNvSpPr>
              <p:nvPr/>
            </p:nvSpPr>
            <p:spPr bwMode="gray">
              <a:xfrm>
                <a:off x="1583" y="1492"/>
                <a:ext cx="526" cy="52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12" name="Oval 12"/>
              <p:cNvSpPr>
                <a:spLocks noChangeArrowheads="1"/>
              </p:cNvSpPr>
              <p:nvPr/>
            </p:nvSpPr>
            <p:spPr bwMode="gray">
              <a:xfrm>
                <a:off x="1634" y="1546"/>
                <a:ext cx="426" cy="42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13" name="Oval 13"/>
              <p:cNvSpPr>
                <a:spLocks noChangeArrowheads="1"/>
              </p:cNvSpPr>
              <p:nvPr/>
            </p:nvSpPr>
            <p:spPr bwMode="gray">
              <a:xfrm>
                <a:off x="1641" y="1557"/>
                <a:ext cx="405" cy="40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14" name="Oval 14"/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15" name="Oval 15"/>
              <p:cNvSpPr>
                <a:spLocks noChangeArrowheads="1"/>
              </p:cNvSpPr>
              <p:nvPr/>
            </p:nvSpPr>
            <p:spPr bwMode="gray">
              <a:xfrm>
                <a:off x="1660" y="1571"/>
                <a:ext cx="365" cy="36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</p:grpSp>
        <p:sp>
          <p:nvSpPr>
            <p:cNvPr id="10" name="Text Box 16"/>
            <p:cNvSpPr txBox="1">
              <a:spLocks noChangeArrowheads="1"/>
            </p:cNvSpPr>
            <p:nvPr/>
          </p:nvSpPr>
          <p:spPr bwMode="gray">
            <a:xfrm>
              <a:off x="1748" y="1481"/>
              <a:ext cx="196" cy="2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b="1" dirty="0"/>
                <a:t>1</a:t>
              </a:r>
            </a:p>
          </p:txBody>
        </p:sp>
      </p:grpSp>
      <p:grpSp>
        <p:nvGrpSpPr>
          <p:cNvPr id="16" name="Group 18"/>
          <p:cNvGrpSpPr>
            <a:grpSpLocks/>
          </p:cNvGrpSpPr>
          <p:nvPr/>
        </p:nvGrpSpPr>
        <p:grpSpPr bwMode="auto">
          <a:xfrm>
            <a:off x="1763688" y="1988840"/>
            <a:ext cx="643381" cy="501650"/>
            <a:chOff x="1952" y="1906"/>
            <a:chExt cx="316" cy="316"/>
          </a:xfr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grpSpPr>
        <p:grpSp>
          <p:nvGrpSpPr>
            <p:cNvPr id="17" name="Group 20"/>
            <p:cNvGrpSpPr>
              <a:grpSpLocks/>
            </p:cNvGrpSpPr>
            <p:nvPr/>
          </p:nvGrpSpPr>
          <p:grpSpPr bwMode="auto">
            <a:xfrm>
              <a:off x="1952" y="1906"/>
              <a:ext cx="316" cy="316"/>
              <a:chOff x="1583" y="1494"/>
              <a:chExt cx="526" cy="526"/>
            </a:xfrm>
            <a:grpFill/>
          </p:grpSpPr>
          <p:sp>
            <p:nvSpPr>
              <p:cNvPr id="19" name="Oval 21"/>
              <p:cNvSpPr>
                <a:spLocks noChangeArrowheads="1"/>
              </p:cNvSpPr>
              <p:nvPr/>
            </p:nvSpPr>
            <p:spPr bwMode="gray">
              <a:xfrm>
                <a:off x="1583" y="1494"/>
                <a:ext cx="526" cy="526"/>
              </a:xfrm>
              <a:prstGeom prst="ellipse">
                <a:avLst/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20" name="Oval 22"/>
              <p:cNvSpPr>
                <a:spLocks noChangeArrowheads="1"/>
              </p:cNvSpPr>
              <p:nvPr/>
            </p:nvSpPr>
            <p:spPr bwMode="gray">
              <a:xfrm>
                <a:off x="1634" y="1547"/>
                <a:ext cx="426" cy="424"/>
              </a:xfrm>
              <a:prstGeom prst="ellipse">
                <a:avLst/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21" name="Oval 23"/>
              <p:cNvSpPr>
                <a:spLocks noChangeArrowheads="1"/>
              </p:cNvSpPr>
              <p:nvPr/>
            </p:nvSpPr>
            <p:spPr bwMode="gray">
              <a:xfrm>
                <a:off x="1641" y="1557"/>
                <a:ext cx="405" cy="406"/>
              </a:xfrm>
              <a:prstGeom prst="ellipse">
                <a:avLst/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22" name="Oval 24"/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23" name="Oval 25"/>
              <p:cNvSpPr>
                <a:spLocks noChangeArrowheads="1"/>
              </p:cNvSpPr>
              <p:nvPr/>
            </p:nvSpPr>
            <p:spPr bwMode="gray">
              <a:xfrm>
                <a:off x="1660" y="1571"/>
                <a:ext cx="365" cy="366"/>
              </a:xfrm>
              <a:prstGeom prst="ellipse">
                <a:avLst/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</p:grpSp>
        <p:sp>
          <p:nvSpPr>
            <p:cNvPr id="18" name="Text Box 26"/>
            <p:cNvSpPr txBox="1">
              <a:spLocks noChangeArrowheads="1"/>
            </p:cNvSpPr>
            <p:nvPr/>
          </p:nvSpPr>
          <p:spPr bwMode="gray">
            <a:xfrm>
              <a:off x="2010" y="1950"/>
              <a:ext cx="196" cy="2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b="1" dirty="0"/>
                <a:t>2</a:t>
              </a:r>
            </a:p>
          </p:txBody>
        </p:sp>
      </p:grpSp>
      <p:grpSp>
        <p:nvGrpSpPr>
          <p:cNvPr id="24" name="Group 28"/>
          <p:cNvGrpSpPr>
            <a:grpSpLocks/>
          </p:cNvGrpSpPr>
          <p:nvPr/>
        </p:nvGrpSpPr>
        <p:grpSpPr bwMode="auto">
          <a:xfrm>
            <a:off x="2289607" y="3933056"/>
            <a:ext cx="626209" cy="501650"/>
            <a:chOff x="2006" y="2364"/>
            <a:chExt cx="316" cy="316"/>
          </a:xfr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grpSpPr>
        <p:grpSp>
          <p:nvGrpSpPr>
            <p:cNvPr id="25" name="Group 30"/>
            <p:cNvGrpSpPr>
              <a:grpSpLocks/>
            </p:cNvGrpSpPr>
            <p:nvPr/>
          </p:nvGrpSpPr>
          <p:grpSpPr bwMode="auto">
            <a:xfrm>
              <a:off x="2006" y="2364"/>
              <a:ext cx="316" cy="316"/>
              <a:chOff x="1583" y="1494"/>
              <a:chExt cx="526" cy="526"/>
            </a:xfrm>
            <a:grpFill/>
          </p:grpSpPr>
          <p:sp>
            <p:nvSpPr>
              <p:cNvPr id="27" name="Oval 31"/>
              <p:cNvSpPr>
                <a:spLocks noChangeArrowheads="1"/>
              </p:cNvSpPr>
              <p:nvPr/>
            </p:nvSpPr>
            <p:spPr bwMode="gray">
              <a:xfrm>
                <a:off x="1583" y="1494"/>
                <a:ext cx="526" cy="52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28" name="Oval 32"/>
              <p:cNvSpPr>
                <a:spLocks noChangeArrowheads="1"/>
              </p:cNvSpPr>
              <p:nvPr/>
            </p:nvSpPr>
            <p:spPr bwMode="gray">
              <a:xfrm>
                <a:off x="1634" y="1547"/>
                <a:ext cx="426" cy="42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29" name="Oval 33"/>
              <p:cNvSpPr>
                <a:spLocks noChangeArrowheads="1"/>
              </p:cNvSpPr>
              <p:nvPr/>
            </p:nvSpPr>
            <p:spPr bwMode="gray">
              <a:xfrm>
                <a:off x="1641" y="1557"/>
                <a:ext cx="405" cy="40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30" name="Oval 34"/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31" name="Oval 35"/>
              <p:cNvSpPr>
                <a:spLocks noChangeArrowheads="1"/>
              </p:cNvSpPr>
              <p:nvPr/>
            </p:nvSpPr>
            <p:spPr bwMode="gray">
              <a:xfrm>
                <a:off x="1660" y="1571"/>
                <a:ext cx="365" cy="36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</p:grpSp>
        <p:sp>
          <p:nvSpPr>
            <p:cNvPr id="26" name="Text Box 36"/>
            <p:cNvSpPr txBox="1">
              <a:spLocks noChangeArrowheads="1"/>
            </p:cNvSpPr>
            <p:nvPr/>
          </p:nvSpPr>
          <p:spPr bwMode="gray">
            <a:xfrm>
              <a:off x="2064" y="2407"/>
              <a:ext cx="196" cy="2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b="1" dirty="0" smtClean="0"/>
                <a:t>5</a:t>
              </a:r>
              <a:endParaRPr lang="en-US" b="1" dirty="0"/>
            </a:p>
          </p:txBody>
        </p:sp>
      </p:grpSp>
      <p:grpSp>
        <p:nvGrpSpPr>
          <p:cNvPr id="32" name="Group 38"/>
          <p:cNvGrpSpPr>
            <a:grpSpLocks/>
          </p:cNvGrpSpPr>
          <p:nvPr/>
        </p:nvGrpSpPr>
        <p:grpSpPr bwMode="auto">
          <a:xfrm>
            <a:off x="2056411" y="4581128"/>
            <a:ext cx="643381" cy="501650"/>
            <a:chOff x="1952" y="2822"/>
            <a:chExt cx="316" cy="316"/>
          </a:xfr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grpSpPr>
        <p:grpSp>
          <p:nvGrpSpPr>
            <p:cNvPr id="33" name="Group 40"/>
            <p:cNvGrpSpPr>
              <a:grpSpLocks/>
            </p:cNvGrpSpPr>
            <p:nvPr/>
          </p:nvGrpSpPr>
          <p:grpSpPr bwMode="auto">
            <a:xfrm>
              <a:off x="1952" y="2822"/>
              <a:ext cx="316" cy="316"/>
              <a:chOff x="1583" y="1494"/>
              <a:chExt cx="526" cy="526"/>
            </a:xfrm>
            <a:grpFill/>
          </p:grpSpPr>
          <p:sp>
            <p:nvSpPr>
              <p:cNvPr id="35" name="Oval 41"/>
              <p:cNvSpPr>
                <a:spLocks noChangeArrowheads="1"/>
              </p:cNvSpPr>
              <p:nvPr/>
            </p:nvSpPr>
            <p:spPr bwMode="gray">
              <a:xfrm>
                <a:off x="1583" y="1494"/>
                <a:ext cx="526" cy="52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36" name="Oval 42"/>
              <p:cNvSpPr>
                <a:spLocks noChangeArrowheads="1"/>
              </p:cNvSpPr>
              <p:nvPr/>
            </p:nvSpPr>
            <p:spPr bwMode="gray">
              <a:xfrm>
                <a:off x="1634" y="1547"/>
                <a:ext cx="426" cy="42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37" name="Oval 43"/>
              <p:cNvSpPr>
                <a:spLocks noChangeArrowheads="1"/>
              </p:cNvSpPr>
              <p:nvPr/>
            </p:nvSpPr>
            <p:spPr bwMode="gray">
              <a:xfrm>
                <a:off x="1641" y="1557"/>
                <a:ext cx="405" cy="40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38" name="Oval 44"/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39" name="Oval 45"/>
              <p:cNvSpPr>
                <a:spLocks noChangeArrowheads="1"/>
              </p:cNvSpPr>
              <p:nvPr/>
            </p:nvSpPr>
            <p:spPr bwMode="gray">
              <a:xfrm>
                <a:off x="1660" y="1571"/>
                <a:ext cx="365" cy="36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</p:grpSp>
        <p:sp>
          <p:nvSpPr>
            <p:cNvPr id="34" name="Text Box 46"/>
            <p:cNvSpPr txBox="1">
              <a:spLocks noChangeArrowheads="1"/>
            </p:cNvSpPr>
            <p:nvPr/>
          </p:nvSpPr>
          <p:spPr bwMode="gray">
            <a:xfrm>
              <a:off x="2010" y="2866"/>
              <a:ext cx="196" cy="2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b="1" dirty="0" smtClean="0"/>
                <a:t>6</a:t>
              </a:r>
              <a:endParaRPr lang="en-US" b="1" dirty="0"/>
            </a:p>
          </p:txBody>
        </p:sp>
      </p:grpSp>
      <p:sp>
        <p:nvSpPr>
          <p:cNvPr id="40" name="Rectangle 136"/>
          <p:cNvSpPr>
            <a:spLocks noChangeArrowheads="1"/>
          </p:cNvSpPr>
          <p:nvPr/>
        </p:nvSpPr>
        <p:spPr bwMode="gray">
          <a:xfrm>
            <a:off x="457200" y="533400"/>
            <a:ext cx="7696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fr-FR" sz="3200" b="1" dirty="0">
              <a:latin typeface="Verdana" pitchFamily="34" charset="0"/>
            </a:endParaRPr>
          </a:p>
        </p:txBody>
      </p:sp>
      <p:sp>
        <p:nvSpPr>
          <p:cNvPr id="41" name="Espace réservé de la date 58"/>
          <p:cNvSpPr txBox="1">
            <a:spLocks/>
          </p:cNvSpPr>
          <p:nvPr/>
        </p:nvSpPr>
        <p:spPr>
          <a:xfrm>
            <a:off x="457200" y="6556375"/>
            <a:ext cx="2133600" cy="244475"/>
          </a:xfrm>
          <a:prstGeom prst="rect">
            <a:avLst/>
          </a:prstGeom>
        </p:spPr>
        <p:txBody>
          <a:bodyPr vert="horz" lIns="91440" tIns="45720" rIns="91440" bIns="45720" rtlCol="1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" name="Espace réservé du numéro de diapositive 59"/>
          <p:cNvSpPr txBox="1">
            <a:spLocks/>
          </p:cNvSpPr>
          <p:nvPr/>
        </p:nvSpPr>
        <p:spPr>
          <a:xfrm>
            <a:off x="3429000" y="6556375"/>
            <a:ext cx="2133600" cy="244475"/>
          </a:xfrm>
          <a:prstGeom prst="rect">
            <a:avLst/>
          </a:prstGeom>
        </p:spPr>
        <p:txBody>
          <a:bodyPr vert="horz" lIns="91440" tIns="45720" rIns="91440" bIns="45720" rtlCol="1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4" name="Picture 16" descr="WinFX__LineGlow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01538" y="663639"/>
            <a:ext cx="731674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" name="Group 18"/>
          <p:cNvGrpSpPr>
            <a:grpSpLocks/>
          </p:cNvGrpSpPr>
          <p:nvPr/>
        </p:nvGrpSpPr>
        <p:grpSpPr bwMode="auto">
          <a:xfrm>
            <a:off x="2285984" y="3284984"/>
            <a:ext cx="663683" cy="501650"/>
            <a:chOff x="1952" y="1906"/>
            <a:chExt cx="316" cy="316"/>
          </a:xfr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grpSpPr>
        <p:grpSp>
          <p:nvGrpSpPr>
            <p:cNvPr id="46" name="Group 20"/>
            <p:cNvGrpSpPr>
              <a:grpSpLocks/>
            </p:cNvGrpSpPr>
            <p:nvPr/>
          </p:nvGrpSpPr>
          <p:grpSpPr bwMode="auto">
            <a:xfrm>
              <a:off x="1952" y="1906"/>
              <a:ext cx="316" cy="316"/>
              <a:chOff x="1583" y="1494"/>
              <a:chExt cx="526" cy="526"/>
            </a:xfrm>
            <a:grpFill/>
          </p:grpSpPr>
          <p:sp>
            <p:nvSpPr>
              <p:cNvPr id="48" name="Oval 21"/>
              <p:cNvSpPr>
                <a:spLocks noChangeArrowheads="1"/>
              </p:cNvSpPr>
              <p:nvPr/>
            </p:nvSpPr>
            <p:spPr bwMode="gray">
              <a:xfrm>
                <a:off x="1583" y="1494"/>
                <a:ext cx="526" cy="526"/>
              </a:xfrm>
              <a:prstGeom prst="ellipse">
                <a:avLst/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49" name="Oval 22"/>
              <p:cNvSpPr>
                <a:spLocks noChangeArrowheads="1"/>
              </p:cNvSpPr>
              <p:nvPr/>
            </p:nvSpPr>
            <p:spPr bwMode="gray">
              <a:xfrm>
                <a:off x="1634" y="1547"/>
                <a:ext cx="426" cy="424"/>
              </a:xfrm>
              <a:prstGeom prst="ellipse">
                <a:avLst/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50" name="Oval 23"/>
              <p:cNvSpPr>
                <a:spLocks noChangeArrowheads="1"/>
              </p:cNvSpPr>
              <p:nvPr/>
            </p:nvSpPr>
            <p:spPr bwMode="gray">
              <a:xfrm>
                <a:off x="1641" y="1557"/>
                <a:ext cx="405" cy="406"/>
              </a:xfrm>
              <a:prstGeom prst="ellipse">
                <a:avLst/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51" name="Oval 24"/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52" name="Oval 25"/>
              <p:cNvSpPr>
                <a:spLocks noChangeArrowheads="1"/>
              </p:cNvSpPr>
              <p:nvPr/>
            </p:nvSpPr>
            <p:spPr bwMode="gray">
              <a:xfrm>
                <a:off x="1660" y="1571"/>
                <a:ext cx="365" cy="366"/>
              </a:xfrm>
              <a:prstGeom prst="ellipse">
                <a:avLst/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</p:grpSp>
        <p:sp>
          <p:nvSpPr>
            <p:cNvPr id="47" name="Text Box 26"/>
            <p:cNvSpPr txBox="1">
              <a:spLocks noChangeArrowheads="1"/>
            </p:cNvSpPr>
            <p:nvPr/>
          </p:nvSpPr>
          <p:spPr bwMode="gray">
            <a:xfrm>
              <a:off x="2010" y="1950"/>
              <a:ext cx="196" cy="2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b="1" dirty="0" smtClean="0"/>
                <a:t>4</a:t>
              </a:r>
              <a:endParaRPr lang="en-US" b="1" dirty="0"/>
            </a:p>
          </p:txBody>
        </p:sp>
      </p:grpSp>
      <p:sp>
        <p:nvSpPr>
          <p:cNvPr id="53" name="Oval 31"/>
          <p:cNvSpPr>
            <a:spLocks noChangeArrowheads="1"/>
          </p:cNvSpPr>
          <p:nvPr/>
        </p:nvSpPr>
        <p:spPr bwMode="auto">
          <a:xfrm>
            <a:off x="1928794" y="1484784"/>
            <a:ext cx="396630" cy="411302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68674" tIns="84337" rIns="168674" bIns="84337" anchor="ctr"/>
          <a:lstStyle/>
          <a:p>
            <a:pPr defTabSz="1439583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  <p:sp>
        <p:nvSpPr>
          <p:cNvPr id="54" name="ZoneTexte 53"/>
          <p:cNvSpPr txBox="1">
            <a:spLocks noChangeArrowheads="1"/>
          </p:cNvSpPr>
          <p:nvPr/>
        </p:nvSpPr>
        <p:spPr bwMode="auto">
          <a:xfrm>
            <a:off x="2500298" y="1428736"/>
            <a:ext cx="5684838" cy="4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8674" tIns="84337" rIns="168674" bIns="84337">
            <a:spAutoFit/>
          </a:bodyPr>
          <a:lstStyle/>
          <a:p>
            <a:r>
              <a:rPr lang="fr-FR" sz="2000" b="1" dirty="0">
                <a:latin typeface="Constantia" pitchFamily="18" charset="0"/>
              </a:rPr>
              <a:t>Introduction &amp; Historique</a:t>
            </a:r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2627784" y="1988840"/>
            <a:ext cx="396630" cy="411302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68674" tIns="84337" rIns="168674" bIns="84337" anchor="ctr"/>
          <a:lstStyle/>
          <a:p>
            <a:pPr defTabSz="1439583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  <p:sp>
        <p:nvSpPr>
          <p:cNvPr id="56" name="ZoneTexte 55"/>
          <p:cNvSpPr txBox="1">
            <a:spLocks noChangeArrowheads="1"/>
          </p:cNvSpPr>
          <p:nvPr/>
        </p:nvSpPr>
        <p:spPr bwMode="auto">
          <a:xfrm>
            <a:off x="3203848" y="1916832"/>
            <a:ext cx="5384897" cy="4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674" tIns="84337" rIns="168674" bIns="84337">
            <a:spAutoFit/>
          </a:bodyPr>
          <a:lstStyle/>
          <a:p>
            <a:r>
              <a:rPr lang="fr-FR" sz="2000" b="1" dirty="0">
                <a:latin typeface="Constantia" pitchFamily="18" charset="0"/>
              </a:rPr>
              <a:t>Installation et configuration des outils</a:t>
            </a:r>
            <a:endParaRPr lang="fr-FR" sz="2000" dirty="0">
              <a:latin typeface="Constantia" pitchFamily="18" charset="0"/>
            </a:endParaRPr>
          </a:p>
        </p:txBody>
      </p:sp>
      <p:sp>
        <p:nvSpPr>
          <p:cNvPr id="57" name="ZoneTexte 56"/>
          <p:cNvSpPr txBox="1">
            <a:spLocks noChangeArrowheads="1"/>
          </p:cNvSpPr>
          <p:nvPr/>
        </p:nvSpPr>
        <p:spPr bwMode="auto">
          <a:xfrm>
            <a:off x="3419872" y="2420888"/>
            <a:ext cx="5724128" cy="4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674" tIns="84337" rIns="168674" bIns="84337">
            <a:spAutoFit/>
          </a:bodyPr>
          <a:lstStyle/>
          <a:p>
            <a:r>
              <a:rPr lang="fr-FR" sz="2000" b="1" dirty="0">
                <a:latin typeface="Constantia" pitchFamily="18" charset="0"/>
              </a:rPr>
              <a:t>Une première application</a:t>
            </a:r>
          </a:p>
        </p:txBody>
      </p:sp>
      <p:sp>
        <p:nvSpPr>
          <p:cNvPr id="58" name="Oval 31"/>
          <p:cNvSpPr>
            <a:spLocks noChangeArrowheads="1"/>
          </p:cNvSpPr>
          <p:nvPr/>
        </p:nvSpPr>
        <p:spPr bwMode="auto">
          <a:xfrm>
            <a:off x="3311274" y="3284984"/>
            <a:ext cx="396630" cy="411302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68674" tIns="84337" rIns="168674" bIns="84337" anchor="ctr"/>
          <a:lstStyle/>
          <a:p>
            <a:pPr defTabSz="1439583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  <p:sp>
        <p:nvSpPr>
          <p:cNvPr id="59" name="ZoneTexte 58"/>
          <p:cNvSpPr txBox="1">
            <a:spLocks noChangeArrowheads="1"/>
          </p:cNvSpPr>
          <p:nvPr/>
        </p:nvSpPr>
        <p:spPr bwMode="auto">
          <a:xfrm>
            <a:off x="3779912" y="3238934"/>
            <a:ext cx="5792748" cy="4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674" tIns="84337" rIns="168674" bIns="84337">
            <a:spAutoFit/>
          </a:bodyPr>
          <a:lstStyle>
            <a:defPPr>
              <a:defRPr lang="en-US"/>
            </a:defPPr>
            <a:lvl1pPr>
              <a:defRPr sz="2000">
                <a:latin typeface="Constantia" pitchFamily="18" charset="0"/>
              </a:defRPr>
            </a:lvl1pPr>
          </a:lstStyle>
          <a:p>
            <a:r>
              <a:rPr lang="fr-FR" b="1" dirty="0" smtClean="0">
                <a:solidFill>
                  <a:srgbClr val="FF0000"/>
                </a:solidFill>
              </a:rPr>
              <a:t>La Partie IHM  (Création Statique)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0" name="Oval 31"/>
          <p:cNvSpPr>
            <a:spLocks noChangeArrowheads="1"/>
          </p:cNvSpPr>
          <p:nvPr/>
        </p:nvSpPr>
        <p:spPr bwMode="auto">
          <a:xfrm>
            <a:off x="3383282" y="3953802"/>
            <a:ext cx="396630" cy="411302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68674" tIns="84337" rIns="168674" bIns="84337" anchor="ctr"/>
          <a:lstStyle/>
          <a:p>
            <a:pPr defTabSz="1439583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  <p:sp>
        <p:nvSpPr>
          <p:cNvPr id="61" name="ZoneTexte 60"/>
          <p:cNvSpPr txBox="1">
            <a:spLocks noChangeArrowheads="1"/>
          </p:cNvSpPr>
          <p:nvPr/>
        </p:nvSpPr>
        <p:spPr bwMode="auto">
          <a:xfrm>
            <a:off x="3644759" y="3959014"/>
            <a:ext cx="5284959" cy="4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674" tIns="84337" rIns="168674" bIns="84337">
            <a:spAutoFit/>
          </a:bodyPr>
          <a:lstStyle>
            <a:defPPr>
              <a:defRPr lang="en-US"/>
            </a:defPPr>
            <a:lvl1pPr>
              <a:defRPr sz="2000">
                <a:latin typeface="Constantia" pitchFamily="18" charset="0"/>
              </a:defRPr>
            </a:lvl1pPr>
          </a:lstStyle>
          <a:p>
            <a:r>
              <a:rPr lang="fr-FR" b="1" dirty="0" smtClean="0"/>
              <a:t>La Partie IHM (Création dynamique)</a:t>
            </a:r>
            <a:endParaRPr lang="fr-FR" b="1" dirty="0"/>
          </a:p>
        </p:txBody>
      </p:sp>
      <p:sp>
        <p:nvSpPr>
          <p:cNvPr id="62" name="Oval 31"/>
          <p:cNvSpPr>
            <a:spLocks noChangeArrowheads="1"/>
          </p:cNvSpPr>
          <p:nvPr/>
        </p:nvSpPr>
        <p:spPr bwMode="auto">
          <a:xfrm>
            <a:off x="3275856" y="4745890"/>
            <a:ext cx="396630" cy="411302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68674" tIns="84337" rIns="168674" bIns="84337" anchor="ctr"/>
          <a:lstStyle/>
          <a:p>
            <a:pPr defTabSz="1439583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  <p:sp>
        <p:nvSpPr>
          <p:cNvPr id="63" name="ZoneTexte 62"/>
          <p:cNvSpPr txBox="1">
            <a:spLocks noChangeArrowheads="1"/>
          </p:cNvSpPr>
          <p:nvPr/>
        </p:nvSpPr>
        <p:spPr bwMode="auto">
          <a:xfrm>
            <a:off x="3678499" y="4751102"/>
            <a:ext cx="3773821" cy="4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674" tIns="84337" rIns="168674" bIns="84337">
            <a:spAutoFit/>
          </a:bodyPr>
          <a:lstStyle>
            <a:defPPr>
              <a:defRPr lang="en-US"/>
            </a:defPPr>
            <a:lvl1pPr>
              <a:defRPr sz="2000">
                <a:latin typeface="Constantia" pitchFamily="18" charset="0"/>
              </a:defRPr>
            </a:lvl1pPr>
          </a:lstStyle>
          <a:p>
            <a:r>
              <a:rPr lang="fr-FR" dirty="0" smtClean="0"/>
              <a:t>Programmation JAVA </a:t>
            </a:r>
            <a:endParaRPr lang="fr-FR" dirty="0"/>
          </a:p>
        </p:txBody>
      </p:sp>
      <p:sp>
        <p:nvSpPr>
          <p:cNvPr id="64" name="Oval 31"/>
          <p:cNvSpPr>
            <a:spLocks noChangeArrowheads="1"/>
          </p:cNvSpPr>
          <p:nvPr/>
        </p:nvSpPr>
        <p:spPr bwMode="auto">
          <a:xfrm>
            <a:off x="0" y="357166"/>
            <a:ext cx="396630" cy="411302"/>
          </a:xfrm>
          <a:prstGeom prst="ellips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68674" tIns="84337" rIns="168674" bIns="84337" anchor="ctr"/>
          <a:lstStyle/>
          <a:p>
            <a:pPr defTabSz="1439583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  <p:grpSp>
        <p:nvGrpSpPr>
          <p:cNvPr id="65" name="Group 18"/>
          <p:cNvGrpSpPr>
            <a:grpSpLocks/>
          </p:cNvGrpSpPr>
          <p:nvPr/>
        </p:nvGrpSpPr>
        <p:grpSpPr bwMode="auto">
          <a:xfrm>
            <a:off x="2214546" y="2636912"/>
            <a:ext cx="643381" cy="501650"/>
            <a:chOff x="1952" y="1906"/>
            <a:chExt cx="316" cy="316"/>
          </a:xfr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grpSpPr>
        <p:grpSp>
          <p:nvGrpSpPr>
            <p:cNvPr id="66" name="Group 20"/>
            <p:cNvGrpSpPr>
              <a:grpSpLocks/>
            </p:cNvGrpSpPr>
            <p:nvPr/>
          </p:nvGrpSpPr>
          <p:grpSpPr bwMode="auto">
            <a:xfrm>
              <a:off x="1952" y="1906"/>
              <a:ext cx="316" cy="316"/>
              <a:chOff x="1583" y="1494"/>
              <a:chExt cx="526" cy="526"/>
            </a:xfrm>
            <a:grpFill/>
          </p:grpSpPr>
          <p:sp>
            <p:nvSpPr>
              <p:cNvPr id="68" name="Oval 21"/>
              <p:cNvSpPr>
                <a:spLocks noChangeArrowheads="1"/>
              </p:cNvSpPr>
              <p:nvPr/>
            </p:nvSpPr>
            <p:spPr bwMode="gray">
              <a:xfrm>
                <a:off x="1583" y="1494"/>
                <a:ext cx="526" cy="52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69" name="Oval 22"/>
              <p:cNvSpPr>
                <a:spLocks noChangeArrowheads="1"/>
              </p:cNvSpPr>
              <p:nvPr/>
            </p:nvSpPr>
            <p:spPr bwMode="gray">
              <a:xfrm>
                <a:off x="1634" y="1547"/>
                <a:ext cx="426" cy="42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70" name="Oval 23"/>
              <p:cNvSpPr>
                <a:spLocks noChangeArrowheads="1"/>
              </p:cNvSpPr>
              <p:nvPr/>
            </p:nvSpPr>
            <p:spPr bwMode="gray">
              <a:xfrm>
                <a:off x="1641" y="1557"/>
                <a:ext cx="405" cy="40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71" name="Oval 24"/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72" name="Oval 25"/>
              <p:cNvSpPr>
                <a:spLocks noChangeArrowheads="1"/>
              </p:cNvSpPr>
              <p:nvPr/>
            </p:nvSpPr>
            <p:spPr bwMode="gray">
              <a:xfrm>
                <a:off x="1660" y="1571"/>
                <a:ext cx="365" cy="36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</p:grpSp>
        <p:sp>
          <p:nvSpPr>
            <p:cNvPr id="67" name="Text Box 26"/>
            <p:cNvSpPr txBox="1">
              <a:spLocks noChangeArrowheads="1"/>
            </p:cNvSpPr>
            <p:nvPr/>
          </p:nvSpPr>
          <p:spPr bwMode="gray">
            <a:xfrm>
              <a:off x="2010" y="1950"/>
              <a:ext cx="196" cy="2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/>
              <a:r>
                <a:rPr lang="fr-FR" b="1" dirty="0" smtClean="0"/>
                <a:t>3</a:t>
              </a:r>
              <a:endParaRPr lang="en-US" b="1" dirty="0"/>
            </a:p>
          </p:txBody>
        </p:sp>
      </p:grpSp>
      <p:sp>
        <p:nvSpPr>
          <p:cNvPr id="73" name="Oval 31"/>
          <p:cNvSpPr>
            <a:spLocks noChangeArrowheads="1"/>
          </p:cNvSpPr>
          <p:nvPr/>
        </p:nvSpPr>
        <p:spPr bwMode="auto">
          <a:xfrm>
            <a:off x="3095250" y="2564904"/>
            <a:ext cx="396630" cy="411302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68674" tIns="84337" rIns="168674" bIns="84337" anchor="ctr"/>
          <a:lstStyle/>
          <a:p>
            <a:pPr defTabSz="1439583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  <p:sp>
        <p:nvSpPr>
          <p:cNvPr id="74" name="Espace réservé du numéro de diapositive 7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471462" cy="365125"/>
          </a:xfrm>
        </p:spPr>
        <p:txBody>
          <a:bodyPr/>
          <a:lstStyle/>
          <a:p>
            <a:pPr>
              <a:defRPr/>
            </a:pPr>
            <a:fld id="{74361F62-E2CC-40F9-ADAD-4349FB9330B0}" type="slidenum">
              <a:rPr lang="en-US" sz="1600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75" name="Group 38"/>
          <p:cNvGrpSpPr>
            <a:grpSpLocks/>
          </p:cNvGrpSpPr>
          <p:nvPr/>
        </p:nvGrpSpPr>
        <p:grpSpPr bwMode="auto">
          <a:xfrm>
            <a:off x="899592" y="5735662"/>
            <a:ext cx="643381" cy="501650"/>
            <a:chOff x="1952" y="2822"/>
            <a:chExt cx="316" cy="316"/>
          </a:xfr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grpSpPr>
        <p:grpSp>
          <p:nvGrpSpPr>
            <p:cNvPr id="76" name="Group 40"/>
            <p:cNvGrpSpPr>
              <a:grpSpLocks/>
            </p:cNvGrpSpPr>
            <p:nvPr/>
          </p:nvGrpSpPr>
          <p:grpSpPr bwMode="auto">
            <a:xfrm>
              <a:off x="1952" y="2822"/>
              <a:ext cx="316" cy="316"/>
              <a:chOff x="1583" y="1494"/>
              <a:chExt cx="526" cy="526"/>
            </a:xfrm>
            <a:grpFill/>
          </p:grpSpPr>
          <p:sp>
            <p:nvSpPr>
              <p:cNvPr id="78" name="Oval 41"/>
              <p:cNvSpPr>
                <a:spLocks noChangeArrowheads="1"/>
              </p:cNvSpPr>
              <p:nvPr/>
            </p:nvSpPr>
            <p:spPr bwMode="gray">
              <a:xfrm>
                <a:off x="1583" y="1494"/>
                <a:ext cx="526" cy="52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79" name="Oval 42"/>
              <p:cNvSpPr>
                <a:spLocks noChangeArrowheads="1"/>
              </p:cNvSpPr>
              <p:nvPr/>
            </p:nvSpPr>
            <p:spPr bwMode="gray">
              <a:xfrm>
                <a:off x="1634" y="1547"/>
                <a:ext cx="426" cy="42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80" name="Oval 43"/>
              <p:cNvSpPr>
                <a:spLocks noChangeArrowheads="1"/>
              </p:cNvSpPr>
              <p:nvPr/>
            </p:nvSpPr>
            <p:spPr bwMode="gray">
              <a:xfrm>
                <a:off x="1641" y="1557"/>
                <a:ext cx="405" cy="40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81" name="Oval 44"/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82" name="Oval 45"/>
              <p:cNvSpPr>
                <a:spLocks noChangeArrowheads="1"/>
              </p:cNvSpPr>
              <p:nvPr/>
            </p:nvSpPr>
            <p:spPr bwMode="gray">
              <a:xfrm>
                <a:off x="1660" y="1571"/>
                <a:ext cx="365" cy="36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</p:grpSp>
        <p:sp>
          <p:nvSpPr>
            <p:cNvPr id="77" name="Text Box 46"/>
            <p:cNvSpPr txBox="1">
              <a:spLocks noChangeArrowheads="1"/>
            </p:cNvSpPr>
            <p:nvPr/>
          </p:nvSpPr>
          <p:spPr bwMode="gray">
            <a:xfrm>
              <a:off x="2010" y="2866"/>
              <a:ext cx="196" cy="2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b="1" dirty="0"/>
                <a:t>8</a:t>
              </a:r>
            </a:p>
          </p:txBody>
        </p:sp>
      </p:grpSp>
      <p:sp>
        <p:nvSpPr>
          <p:cNvPr id="85" name="ZoneTexte 84"/>
          <p:cNvSpPr txBox="1">
            <a:spLocks noChangeArrowheads="1"/>
          </p:cNvSpPr>
          <p:nvPr/>
        </p:nvSpPr>
        <p:spPr bwMode="auto">
          <a:xfrm>
            <a:off x="3390467" y="5543190"/>
            <a:ext cx="3773821" cy="4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674" tIns="84337" rIns="168674" bIns="84337">
            <a:spAutoFit/>
          </a:bodyPr>
          <a:lstStyle>
            <a:defPPr>
              <a:defRPr lang="en-US"/>
            </a:defPPr>
            <a:lvl1pPr>
              <a:defRPr sz="2000">
                <a:latin typeface="Constantia" pitchFamily="18" charset="0"/>
              </a:defRPr>
            </a:lvl1pPr>
          </a:lstStyle>
          <a:p>
            <a:r>
              <a:rPr lang="fr-FR" dirty="0" smtClean="0"/>
              <a:t>Base de données (</a:t>
            </a:r>
            <a:r>
              <a:rPr lang="fr-FR" dirty="0" err="1" smtClean="0"/>
              <a:t>SQLite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86" name="Oval 31"/>
          <p:cNvSpPr>
            <a:spLocks noChangeArrowheads="1"/>
          </p:cNvSpPr>
          <p:nvPr/>
        </p:nvSpPr>
        <p:spPr bwMode="auto">
          <a:xfrm>
            <a:off x="2807218" y="5445224"/>
            <a:ext cx="396630" cy="411302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68674" tIns="84337" rIns="168674" bIns="84337" anchor="ctr"/>
          <a:lstStyle/>
          <a:p>
            <a:pPr defTabSz="1439583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  <p:grpSp>
        <p:nvGrpSpPr>
          <p:cNvPr id="87" name="Group 38"/>
          <p:cNvGrpSpPr>
            <a:grpSpLocks/>
          </p:cNvGrpSpPr>
          <p:nvPr/>
        </p:nvGrpSpPr>
        <p:grpSpPr bwMode="auto">
          <a:xfrm>
            <a:off x="1619672" y="5261120"/>
            <a:ext cx="643381" cy="501650"/>
            <a:chOff x="1952" y="2822"/>
            <a:chExt cx="316" cy="316"/>
          </a:xfr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grpSpPr>
        <p:grpSp>
          <p:nvGrpSpPr>
            <p:cNvPr id="88" name="Group 40"/>
            <p:cNvGrpSpPr>
              <a:grpSpLocks/>
            </p:cNvGrpSpPr>
            <p:nvPr/>
          </p:nvGrpSpPr>
          <p:grpSpPr bwMode="auto">
            <a:xfrm>
              <a:off x="1952" y="2822"/>
              <a:ext cx="316" cy="316"/>
              <a:chOff x="1583" y="1494"/>
              <a:chExt cx="526" cy="526"/>
            </a:xfrm>
            <a:grpFill/>
          </p:grpSpPr>
          <p:sp>
            <p:nvSpPr>
              <p:cNvPr id="90" name="Oval 41"/>
              <p:cNvSpPr>
                <a:spLocks noChangeArrowheads="1"/>
              </p:cNvSpPr>
              <p:nvPr/>
            </p:nvSpPr>
            <p:spPr bwMode="gray">
              <a:xfrm>
                <a:off x="1583" y="1494"/>
                <a:ext cx="526" cy="52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1" name="Oval 42"/>
              <p:cNvSpPr>
                <a:spLocks noChangeArrowheads="1"/>
              </p:cNvSpPr>
              <p:nvPr/>
            </p:nvSpPr>
            <p:spPr bwMode="gray">
              <a:xfrm>
                <a:off x="1634" y="1547"/>
                <a:ext cx="426" cy="42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2" name="Oval 43"/>
              <p:cNvSpPr>
                <a:spLocks noChangeArrowheads="1"/>
              </p:cNvSpPr>
              <p:nvPr/>
            </p:nvSpPr>
            <p:spPr bwMode="gray">
              <a:xfrm>
                <a:off x="1641" y="1557"/>
                <a:ext cx="405" cy="40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3" name="Oval 44"/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4" name="Oval 45"/>
              <p:cNvSpPr>
                <a:spLocks noChangeArrowheads="1"/>
              </p:cNvSpPr>
              <p:nvPr/>
            </p:nvSpPr>
            <p:spPr bwMode="gray">
              <a:xfrm>
                <a:off x="1660" y="1571"/>
                <a:ext cx="365" cy="36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</p:grpSp>
        <p:sp>
          <p:nvSpPr>
            <p:cNvPr id="89" name="Text Box 46"/>
            <p:cNvSpPr txBox="1">
              <a:spLocks noChangeArrowheads="1"/>
            </p:cNvSpPr>
            <p:nvPr/>
          </p:nvSpPr>
          <p:spPr bwMode="gray">
            <a:xfrm>
              <a:off x="2010" y="2866"/>
              <a:ext cx="196" cy="2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b="1" dirty="0"/>
                <a:t>7</a:t>
              </a:r>
            </a:p>
          </p:txBody>
        </p:sp>
      </p:grpSp>
      <p:pic>
        <p:nvPicPr>
          <p:cNvPr id="95" name="Image 94" descr="logo univ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89388"/>
            <a:ext cx="921727" cy="88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9" grpId="0"/>
      <p:bldP spid="61" grpId="0"/>
      <p:bldP spid="63" grpId="0"/>
      <p:bldP spid="8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33" y="600086"/>
            <a:ext cx="32670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33" y="1512936"/>
            <a:ext cx="8274915" cy="508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5" y="1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86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0" y="584775"/>
            <a:ext cx="78962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74" y="2060848"/>
            <a:ext cx="82296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74" y="4365104"/>
            <a:ext cx="8229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49" y="5301208"/>
            <a:ext cx="5029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5" y="1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96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0" y="1340768"/>
            <a:ext cx="79724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18" y="2636912"/>
            <a:ext cx="55721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78" y="3501008"/>
            <a:ext cx="67246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0" y="4365104"/>
            <a:ext cx="78009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5" y="1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0" y="116235"/>
            <a:ext cx="78962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62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4775"/>
            <a:ext cx="78962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39" y="2636912"/>
            <a:ext cx="59150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39" y="4653136"/>
            <a:ext cx="56769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5" y="-27384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66960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70580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87" y="2605189"/>
            <a:ext cx="791527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5" y="1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51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66960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10" y="1628800"/>
            <a:ext cx="83153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60" y="2708920"/>
            <a:ext cx="8258175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5" y="1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43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422612" y="0"/>
            <a:ext cx="41113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74580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1" y="1556792"/>
            <a:ext cx="76771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36" y="2564904"/>
            <a:ext cx="829627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5" y="1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05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3266"/>
            <a:ext cx="6934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13690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5" y="1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86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74866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36" y="1916832"/>
            <a:ext cx="42100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36" y="2204864"/>
            <a:ext cx="5886450" cy="200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67" y="4437112"/>
            <a:ext cx="47910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7152"/>
            <a:ext cx="6048672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5" y="1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4" y="584775"/>
            <a:ext cx="39052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5" y="1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7" y="584775"/>
            <a:ext cx="73247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8497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48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285720" y="3000372"/>
            <a:ext cx="8429684" cy="114300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3800" b="1" kern="1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IHM  Partie </a:t>
            </a:r>
            <a:r>
              <a:rPr lang="fr-FR" sz="3800" b="1" kern="1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xml</a:t>
            </a:r>
            <a:endParaRPr lang="fr-FR" sz="3800" b="1" kern="1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 3" descr="logo univ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616"/>
            <a:ext cx="921727" cy="88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1893242"/>
            <a:ext cx="75723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1" y="3501008"/>
            <a:ext cx="81629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21" y="5013176"/>
            <a:ext cx="77152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5" y="1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1" y="584775"/>
            <a:ext cx="76962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11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345"/>
            <a:ext cx="33051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37" y="908720"/>
            <a:ext cx="21240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3343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37" y="2635990"/>
            <a:ext cx="18954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91904"/>
            <a:ext cx="71056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1" y="3940299"/>
            <a:ext cx="70199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75" y="4941168"/>
            <a:ext cx="21526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45224"/>
            <a:ext cx="72580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164" y="122504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7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2" y="60051"/>
            <a:ext cx="33051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2" y="908720"/>
            <a:ext cx="52482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551497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71328"/>
            <a:ext cx="30670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43" y="5303093"/>
            <a:ext cx="50958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051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5" y="22029"/>
            <a:ext cx="33051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4" y="743331"/>
            <a:ext cx="23622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1" y="1556792"/>
            <a:ext cx="8572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9" y="1910083"/>
            <a:ext cx="13049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" y="2247788"/>
            <a:ext cx="25336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8211441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09" y="5136654"/>
            <a:ext cx="8286367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6161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23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6" y="0"/>
            <a:ext cx="33051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36404"/>
            <a:ext cx="31718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79819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78009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8" y="3227677"/>
            <a:ext cx="32861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94" y="3789040"/>
            <a:ext cx="73437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627784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169" y="29642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26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1" y="74541"/>
            <a:ext cx="33051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3" y="1052736"/>
            <a:ext cx="19716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1" y="1960637"/>
            <a:ext cx="81534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60" y="3355082"/>
            <a:ext cx="43148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55343"/>
            <a:ext cx="72961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37" y="4637509"/>
            <a:ext cx="72485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99" y="5571703"/>
            <a:ext cx="82772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843808" y="48354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521" y="88844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01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764704"/>
            <a:ext cx="33051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" y="1628800"/>
            <a:ext cx="28575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08" y="2924944"/>
            <a:ext cx="41052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274" y="2780928"/>
            <a:ext cx="43815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63688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5" y="1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40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2700338"/>
            <a:ext cx="67913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5" y="1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16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02" y="692696"/>
            <a:ext cx="8610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4" y="1556792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4" y="2060848"/>
            <a:ext cx="65627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62" y="2636912"/>
            <a:ext cx="73628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62" y="3265777"/>
            <a:ext cx="21621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62" y="3717032"/>
            <a:ext cx="73628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5" y="1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17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8" y="1273721"/>
            <a:ext cx="29813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42957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539115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05064"/>
            <a:ext cx="75247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87" y="5805264"/>
            <a:ext cx="47339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5" y="1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610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65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/>
          <p:cNvSpPr txBox="1"/>
          <p:nvPr/>
        </p:nvSpPr>
        <p:spPr>
          <a:xfrm>
            <a:off x="146570" y="1556792"/>
            <a:ext cx="8001056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• Téléchargeable sur </a:t>
            </a:r>
            <a:r>
              <a:rPr lang="fr-FR" dirty="0" smtClean="0">
                <a:hlinkClick r:id="rId3"/>
              </a:rPr>
              <a:t>www.eclipse.org</a:t>
            </a:r>
            <a:endParaRPr lang="fr-FR" dirty="0" smtClean="0"/>
          </a:p>
          <a:p>
            <a:endParaRPr lang="fr-FR" dirty="0"/>
          </a:p>
          <a:p>
            <a:r>
              <a:rPr lang="fr-FR" dirty="0"/>
              <a:t>• Ne nécessite pas d’installation (simple copie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dirty="0"/>
              <a:t>• Le plugin pour Android est téléchargé et </a:t>
            </a:r>
            <a:r>
              <a:rPr lang="fr-FR" dirty="0" smtClean="0"/>
              <a:t>installé depuis </a:t>
            </a:r>
            <a:r>
              <a:rPr lang="fr-FR" dirty="0"/>
              <a:t>Eclipse (Menu Help → Install New Software) sur </a:t>
            </a:r>
            <a:r>
              <a:rPr lang="fr-FR" dirty="0" smtClean="0">
                <a:hlinkClick r:id="rId4"/>
              </a:rPr>
              <a:t>https</a:t>
            </a:r>
            <a:r>
              <a:rPr lang="fr-FR" dirty="0">
                <a:hlinkClick r:id="rId4"/>
              </a:rPr>
              <a:t>://</a:t>
            </a:r>
            <a:r>
              <a:rPr lang="fr-FR" dirty="0" smtClean="0">
                <a:hlinkClick r:id="rId4"/>
              </a:rPr>
              <a:t>dl-ssl.google.com/android/eclipse</a:t>
            </a:r>
            <a:endParaRPr lang="fr-FR" dirty="0" smtClean="0"/>
          </a:p>
          <a:p>
            <a:endParaRPr lang="fr-FR" dirty="0"/>
          </a:p>
          <a:p>
            <a:r>
              <a:rPr lang="fr-FR" dirty="0"/>
              <a:t>• Il suffit ensuite d’indiquer à Eclipse où se trouve le </a:t>
            </a:r>
            <a:r>
              <a:rPr lang="fr-FR" dirty="0" smtClean="0"/>
              <a:t>SDK </a:t>
            </a:r>
            <a:r>
              <a:rPr lang="fr-FR" dirty="0"/>
              <a:t>Android (</a:t>
            </a:r>
            <a:r>
              <a:rPr lang="fr-FR" dirty="0" smtClean="0"/>
              <a:t>Menu </a:t>
            </a:r>
            <a:r>
              <a:rPr lang="fr-FR" dirty="0"/>
              <a:t>SDK Android (Menu Windows → </a:t>
            </a:r>
            <a:r>
              <a:rPr lang="fr-FR" dirty="0" err="1"/>
              <a:t>Preferences</a:t>
            </a:r>
            <a:r>
              <a:rPr lang="fr-FR" dirty="0"/>
              <a:t> → Android) </a:t>
            </a: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259632" y="4581128"/>
            <a:ext cx="369508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Développer avec Eclipse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764704"/>
            <a:ext cx="221366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Eclipse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23528" y="5157192"/>
            <a:ext cx="211494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Espace de travail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06" y="6309320"/>
            <a:ext cx="656272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323528" y="5733256"/>
            <a:ext cx="806489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/>
              <a:t>Remarque</a:t>
            </a:r>
            <a:r>
              <a:rPr lang="fr-FR" dirty="0"/>
              <a:t> : les paramétrages d’Eclipse sont liés à l’espace de travail </a:t>
            </a:r>
          </a:p>
          <a:p>
            <a:r>
              <a:rPr lang="fr-FR" dirty="0"/>
              <a:t>⇒ nouvel espace nouveaux paramètres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13" name="Image 12" descr="logo univ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496" y="20697"/>
            <a:ext cx="921727" cy="88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462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01198 -0.5726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-2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764704"/>
            <a:ext cx="55149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79248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20193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7" y="2780928"/>
            <a:ext cx="26289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99" y="3140968"/>
            <a:ext cx="68675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99" y="5373216"/>
            <a:ext cx="14382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77" y="5805264"/>
            <a:ext cx="6048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5" y="1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20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3124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620688"/>
            <a:ext cx="55149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09774"/>
            <a:ext cx="7353300" cy="422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324" y="132209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8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3" y="1196752"/>
            <a:ext cx="30003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548680"/>
            <a:ext cx="55149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3" y="1628800"/>
            <a:ext cx="851041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223" y="60201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83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548680"/>
            <a:ext cx="55149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1600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7670"/>
            <a:ext cx="75819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64" y="3969246"/>
            <a:ext cx="26860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71" y="4490045"/>
            <a:ext cx="762952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412" y="60201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42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33528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61055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31" y="2420888"/>
            <a:ext cx="65246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25552"/>
            <a:ext cx="820891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5" y="1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15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2" y="620688"/>
            <a:ext cx="69532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2" y="1484784"/>
            <a:ext cx="85153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2" y="2420888"/>
            <a:ext cx="60960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2" y="2924944"/>
            <a:ext cx="44196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2" y="3636624"/>
            <a:ext cx="59150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653136"/>
            <a:ext cx="83629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37312"/>
            <a:ext cx="63436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922" y="1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14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9411"/>
            <a:ext cx="59912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251520" y="1484784"/>
            <a:ext cx="8392194" cy="1076325"/>
            <a:chOff x="251520" y="1484784"/>
            <a:chExt cx="8392194" cy="1076325"/>
          </a:xfrm>
        </p:grpSpPr>
        <p:pic>
          <p:nvPicPr>
            <p:cNvPr id="4506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484784"/>
              <a:ext cx="7781925" cy="733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06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1875309"/>
              <a:ext cx="1695450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80134"/>
            <a:ext cx="22288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77343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82" y="4444181"/>
            <a:ext cx="3886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48869"/>
            <a:ext cx="180975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020" y="82598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57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9" y="764704"/>
            <a:ext cx="6019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47453"/>
            <a:ext cx="51339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46859"/>
            <a:ext cx="78486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85" y="5462736"/>
            <a:ext cx="49339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5" y="1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90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335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7" y="1628800"/>
            <a:ext cx="7162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67627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1" y="2780928"/>
            <a:ext cx="790575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9040"/>
            <a:ext cx="349567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1" y="5301208"/>
            <a:ext cx="77343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5" y="1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21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61150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05" y="2348880"/>
            <a:ext cx="64198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05" y="3098380"/>
            <a:ext cx="66770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38" y="4005064"/>
            <a:ext cx="7391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38" y="6021288"/>
            <a:ext cx="423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5" y="1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12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1" y="9521"/>
            <a:ext cx="93345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790574"/>
            <a:ext cx="9124950" cy="580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0" y="764704"/>
            <a:ext cx="22860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36166"/>
            <a:ext cx="30384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741270"/>
            <a:ext cx="73914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68" y="2730138"/>
            <a:ext cx="68199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01" y="3459740"/>
            <a:ext cx="27717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59740"/>
            <a:ext cx="32861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85" y="4174115"/>
            <a:ext cx="21145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6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85" y="4797152"/>
            <a:ext cx="69818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5" y="1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57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4" y="584775"/>
            <a:ext cx="64960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26" y="1484784"/>
            <a:ext cx="27527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287" y="1199320"/>
            <a:ext cx="12858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26" y="2564904"/>
            <a:ext cx="24955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366" y="2598161"/>
            <a:ext cx="2124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26" y="3429000"/>
            <a:ext cx="26574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653" y="3356992"/>
            <a:ext cx="42576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62" y="4005064"/>
            <a:ext cx="73914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à coins arrondis 10"/>
          <p:cNvSpPr/>
          <p:nvPr/>
        </p:nvSpPr>
        <p:spPr>
          <a:xfrm>
            <a:off x="179026" y="4941168"/>
            <a:ext cx="8429684" cy="18002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2800" b="1" kern="1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La 2</a:t>
            </a:r>
            <a:r>
              <a:rPr lang="fr-FR" sz="2800" b="1" kern="10" cap="all" baseline="30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FR" sz="2800" b="1" kern="1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partie on va voir comment créer, instancier, parcourir ces objets graphiques : c’est la partie programmation java </a:t>
            </a:r>
            <a:endParaRPr lang="fr-FR" sz="3800" b="1" kern="1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626" y="139158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1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3448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5" y="1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20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92088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5" y="1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68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33463"/>
            <a:ext cx="7604323" cy="549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5" y="1"/>
            <a:ext cx="93345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65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emple-gris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 Black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 Black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exemple-gris</Template>
  <TotalTime>1102</TotalTime>
  <Words>1319</Words>
  <Application>Microsoft Office PowerPoint</Application>
  <PresentationFormat>Affichage à l'écran (4:3)</PresentationFormat>
  <Paragraphs>289</Paragraphs>
  <Slides>61</Slides>
  <Notes>61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61</vt:i4>
      </vt:variant>
    </vt:vector>
  </HeadingPairs>
  <TitlesOfParts>
    <vt:vector size="63" baseType="lpstr">
      <vt:lpstr>exemple-gris</vt:lpstr>
      <vt:lpstr>Thème Office</vt:lpstr>
      <vt:lpstr>Présentation PowerPoint</vt:lpstr>
      <vt:lpstr>Présentation PowerPoint</vt:lpstr>
      <vt:lpstr>Module: Programmation Mobile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123</dc:creator>
  <cp:lastModifiedBy>AB</cp:lastModifiedBy>
  <cp:revision>311</cp:revision>
  <dcterms:created xsi:type="dcterms:W3CDTF">2016-02-08T16:17:01Z</dcterms:created>
  <dcterms:modified xsi:type="dcterms:W3CDTF">2023-03-06T07:50:49Z</dcterms:modified>
</cp:coreProperties>
</file>